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85"/>
  </p:notesMasterIdLst>
  <p:sldIdLst>
    <p:sldId id="256" r:id="rId2"/>
    <p:sldId id="468" r:id="rId3"/>
    <p:sldId id="321" r:id="rId4"/>
    <p:sldId id="325" r:id="rId5"/>
    <p:sldId id="327" r:id="rId6"/>
    <p:sldId id="461" r:id="rId7"/>
    <p:sldId id="305" r:id="rId8"/>
    <p:sldId id="304" r:id="rId9"/>
    <p:sldId id="310" r:id="rId10"/>
    <p:sldId id="308" r:id="rId11"/>
    <p:sldId id="311" r:id="rId12"/>
    <p:sldId id="462" r:id="rId13"/>
    <p:sldId id="315" r:id="rId14"/>
    <p:sldId id="337" r:id="rId15"/>
    <p:sldId id="345" r:id="rId16"/>
    <p:sldId id="465" r:id="rId17"/>
    <p:sldId id="466" r:id="rId18"/>
    <p:sldId id="343" r:id="rId19"/>
    <p:sldId id="347" r:id="rId20"/>
    <p:sldId id="348" r:id="rId21"/>
    <p:sldId id="351" r:id="rId22"/>
    <p:sldId id="361" r:id="rId23"/>
    <p:sldId id="362" r:id="rId24"/>
    <p:sldId id="363" r:id="rId25"/>
    <p:sldId id="364" r:id="rId26"/>
    <p:sldId id="486" r:id="rId27"/>
    <p:sldId id="485" r:id="rId28"/>
    <p:sldId id="368" r:id="rId29"/>
    <p:sldId id="369" r:id="rId30"/>
    <p:sldId id="371" r:id="rId31"/>
    <p:sldId id="372" r:id="rId32"/>
    <p:sldId id="373" r:id="rId33"/>
    <p:sldId id="352" r:id="rId34"/>
    <p:sldId id="399" r:id="rId35"/>
    <p:sldId id="398" r:id="rId36"/>
    <p:sldId id="353" r:id="rId37"/>
    <p:sldId id="403" r:id="rId38"/>
    <p:sldId id="404" r:id="rId39"/>
    <p:sldId id="406" r:id="rId40"/>
    <p:sldId id="408" r:id="rId41"/>
    <p:sldId id="409" r:id="rId42"/>
    <p:sldId id="472" r:id="rId43"/>
    <p:sldId id="411" r:id="rId44"/>
    <p:sldId id="473" r:id="rId45"/>
    <p:sldId id="413" r:id="rId46"/>
    <p:sldId id="417" r:id="rId47"/>
    <p:sldId id="416" r:id="rId48"/>
    <p:sldId id="419" r:id="rId49"/>
    <p:sldId id="422" r:id="rId50"/>
    <p:sldId id="423" r:id="rId51"/>
    <p:sldId id="487" r:id="rId52"/>
    <p:sldId id="488" r:id="rId53"/>
    <p:sldId id="474" r:id="rId54"/>
    <p:sldId id="482" r:id="rId55"/>
    <p:sldId id="489" r:id="rId56"/>
    <p:sldId id="426" r:id="rId57"/>
    <p:sldId id="428" r:id="rId58"/>
    <p:sldId id="429" r:id="rId59"/>
    <p:sldId id="354" r:id="rId60"/>
    <p:sldId id="435" r:id="rId61"/>
    <p:sldId id="432" r:id="rId62"/>
    <p:sldId id="434" r:id="rId63"/>
    <p:sldId id="483" r:id="rId64"/>
    <p:sldId id="437" r:id="rId65"/>
    <p:sldId id="484" r:id="rId66"/>
    <p:sldId id="469" r:id="rId67"/>
    <p:sldId id="438" r:id="rId68"/>
    <p:sldId id="440" r:id="rId69"/>
    <p:sldId id="470" r:id="rId70"/>
    <p:sldId id="479" r:id="rId71"/>
    <p:sldId id="441" r:id="rId72"/>
    <p:sldId id="449" r:id="rId73"/>
    <p:sldId id="451" r:id="rId74"/>
    <p:sldId id="452" r:id="rId75"/>
    <p:sldId id="453" r:id="rId76"/>
    <p:sldId id="455" r:id="rId77"/>
    <p:sldId id="456" r:id="rId78"/>
    <p:sldId id="480" r:id="rId79"/>
    <p:sldId id="477" r:id="rId80"/>
    <p:sldId id="475" r:id="rId81"/>
    <p:sldId id="481" r:id="rId82"/>
    <p:sldId id="457" r:id="rId83"/>
    <p:sldId id="395" r:id="rId8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用户" initials="W用" lastIdx="8" clrIdx="0">
    <p:extLst>
      <p:ext uri="{19B8F6BF-5375-455C-9EA6-DF929625EA0E}">
        <p15:presenceInfo xmlns:p15="http://schemas.microsoft.com/office/powerpoint/2012/main" userId="Windows 用户" providerId="None"/>
      </p:ext>
    </p:extLst>
  </p:cmAuthor>
  <p:cmAuthor id="2" name="孟 岩" initials="孟" lastIdx="1" clrIdx="1">
    <p:extLst>
      <p:ext uri="{19B8F6BF-5375-455C-9EA6-DF929625EA0E}">
        <p15:presenceInfo xmlns:p15="http://schemas.microsoft.com/office/powerpoint/2012/main" userId="76887410b4f7aa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EEBF7"/>
    <a:srgbClr val="CCFFF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5" autoAdjust="0"/>
    <p:restoredTop sz="86126" autoAdjust="0"/>
  </p:normalViewPr>
  <p:slideViewPr>
    <p:cSldViewPr snapToGrid="0">
      <p:cViewPr>
        <p:scale>
          <a:sx n="75" d="100"/>
          <a:sy n="75" d="100"/>
        </p:scale>
        <p:origin x="238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95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2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97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66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38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70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9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88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28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00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3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79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5578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2181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35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31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28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5526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200" b="0" i="0" u="none" strike="noStrike" dirty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236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0852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681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08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6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dirty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059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30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66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89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50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36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01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257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72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07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8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541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827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788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31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766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432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400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771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37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03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071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03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773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449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549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349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27337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99571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142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6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226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329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368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65413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671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345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139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152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675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7912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357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608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453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98542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347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43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513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945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773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202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571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54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067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351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997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3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95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24108" y="6590915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2.t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8.t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>
            <a:spLocks noGrp="1"/>
          </p:cNvSpPr>
          <p:nvPr>
            <p:ph type="ctrTitle"/>
          </p:nvPr>
        </p:nvSpPr>
        <p:spPr>
          <a:xfrm>
            <a:off x="144823" y="869691"/>
            <a:ext cx="8730871" cy="184724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200" dirty="0">
                <a:latin typeface="Bahnschrift SemiBold Condensed" panose="020B0502040204020203" pitchFamily="34" charset="0"/>
              </a:rPr>
              <a:t>HoMonit: Monitoring Smart Home Apps</a:t>
            </a:r>
            <a:br>
              <a:rPr lang="en-US" sz="5200" dirty="0">
                <a:latin typeface="Bahnschrift SemiBold Condensed" panose="020B0502040204020203" pitchFamily="34" charset="0"/>
              </a:rPr>
            </a:br>
            <a:r>
              <a:rPr sz="5200" dirty="0">
                <a:latin typeface="Bahnschrift SemiBold Condensed" panose="020B0502040204020203" pitchFamily="34" charset="0"/>
              </a:rPr>
              <a:t>from Encrypted Traffic </a:t>
            </a:r>
          </a:p>
        </p:txBody>
      </p:sp>
      <p:sp>
        <p:nvSpPr>
          <p:cNvPr id="113" name="Subtitle 2"/>
          <p:cNvSpPr txBox="1">
            <a:spLocks noGrp="1"/>
          </p:cNvSpPr>
          <p:nvPr>
            <p:ph type="subTitle" sz="half" idx="1"/>
          </p:nvPr>
        </p:nvSpPr>
        <p:spPr>
          <a:xfrm>
            <a:off x="1100179" y="3163826"/>
            <a:ext cx="6820160" cy="314398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Wei Zhang</a:t>
            </a:r>
            <a:r>
              <a:rPr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Yan Meng</a:t>
            </a:r>
            <a:r>
              <a:rPr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Yugeng Liu</a:t>
            </a:r>
            <a:r>
              <a:rPr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Xiaokuan Zhang</a:t>
            </a:r>
            <a:r>
              <a:rPr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Yinqian Zhang</a:t>
            </a:r>
            <a:r>
              <a:rPr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and Haojin Zhu</a:t>
            </a:r>
            <a:r>
              <a:rPr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defRPr sz="2000" baseline="30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baseline="0" dirty="0">
                <a:latin typeface="Arial" panose="020B0604020202020204" pitchFamily="34" charset="0"/>
                <a:cs typeface="Arial" panose="020B0604020202020204" pitchFamily="34" charset="0"/>
              </a:rPr>
              <a:t>Shanghai Jiao Tong University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000" baseline="30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baseline="0" dirty="0">
                <a:latin typeface="Arial" panose="020B0604020202020204" pitchFamily="34" charset="0"/>
                <a:cs typeface="Arial" panose="020B0604020202020204" pitchFamily="34" charset="0"/>
              </a:rPr>
              <a:t>The Ohio State University</a:t>
            </a:r>
          </a:p>
          <a:p>
            <a:pPr>
              <a:lnSpc>
                <a:spcPct val="110000"/>
              </a:lnSpc>
              <a:spcBef>
                <a:spcPts val="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October, 2018</a:t>
            </a:r>
          </a:p>
        </p:txBody>
      </p:sp>
      <p:pic>
        <p:nvPicPr>
          <p:cNvPr id="11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1656" y="4548849"/>
            <a:ext cx="1970216" cy="1906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147" y="4542469"/>
            <a:ext cx="1912667" cy="191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608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78920" y="2552700"/>
            <a:ext cx="1988180" cy="20447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0070" y="2268154"/>
            <a:ext cx="4680930" cy="3947364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6462" y="2620827"/>
            <a:ext cx="4386707" cy="38472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Cloud: SmartApps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Groovy-based programs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Automate devices with capabilities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181 SmartApps (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open source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in the official GitHub repository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52 SmartApps (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closed source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in SmartThings Marketplace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026"/>
      </p:ext>
    </p:extLst>
  </p:cSld>
  <p:clrMapOvr>
    <a:masterClrMapping/>
  </p:clrMapOvr>
  <p:transition spd="med" advTm="9444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2720" y="4714512"/>
            <a:ext cx="4293230" cy="14328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63768"/>
      </p:ext>
    </p:extLst>
  </p:cSld>
  <p:clrMapOvr>
    <a:masterClrMapping/>
  </p:clrMapOvr>
  <p:transition spd="med" advTm="468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2720" y="4714512"/>
            <a:ext cx="4293230" cy="14328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6120" y="2167095"/>
            <a:ext cx="7049480" cy="4101878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4580" y="2469392"/>
            <a:ext cx="6594839" cy="43088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Local Smart Home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Smart Devices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Key building blocks of the entire infrastructure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 to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communication protocols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SmartThings Hub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Mediate the communication with all connected devices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Serve as the gateway to the SmartThings cloud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74001" y="840100"/>
            <a:ext cx="2811669" cy="2617429"/>
          </a:xfrm>
          <a:prstGeom prst="roundRect">
            <a:avLst>
              <a:gd name="adj" fmla="val 14136"/>
            </a:avLst>
          </a:prstGeom>
          <a:solidFill>
            <a:schemeClr val="bg1">
              <a:alpha val="94902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760" y="1018479"/>
            <a:ext cx="2413522" cy="228726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059F87E-4A6D-425E-9234-AC8D60532B29}"/>
              </a:ext>
            </a:extLst>
          </p:cNvPr>
          <p:cNvSpPr txBox="1"/>
          <p:nvPr/>
        </p:nvSpPr>
        <p:spPr>
          <a:xfrm>
            <a:off x="6054635" y="675858"/>
            <a:ext cx="9771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Device 1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724D73-7010-455B-B8D0-4F8280607299}"/>
              </a:ext>
            </a:extLst>
          </p:cNvPr>
          <p:cNvSpPr txBox="1"/>
          <p:nvPr/>
        </p:nvSpPr>
        <p:spPr>
          <a:xfrm>
            <a:off x="8147243" y="644780"/>
            <a:ext cx="9771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Device 2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7D1B80-7B1A-4AF0-9647-908538AAA1BE}"/>
              </a:ext>
            </a:extLst>
          </p:cNvPr>
          <p:cNvSpPr txBox="1"/>
          <p:nvPr/>
        </p:nvSpPr>
        <p:spPr>
          <a:xfrm>
            <a:off x="6342541" y="3066609"/>
            <a:ext cx="9771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Device 3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E6A4AEB-2B68-47F7-935F-D2D71C1D533A}"/>
              </a:ext>
            </a:extLst>
          </p:cNvPr>
          <p:cNvSpPr txBox="1"/>
          <p:nvPr/>
        </p:nvSpPr>
        <p:spPr>
          <a:xfrm>
            <a:off x="8073157" y="3409258"/>
            <a:ext cx="9771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Device 4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FD7574-4287-4D73-A971-6D94A5B48828}"/>
              </a:ext>
            </a:extLst>
          </p:cNvPr>
          <p:cNvSpPr txBox="1"/>
          <p:nvPr/>
        </p:nvSpPr>
        <p:spPr>
          <a:xfrm>
            <a:off x="7307157" y="1641177"/>
            <a:ext cx="52193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Hub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FDB3600-2D6A-4B53-BE45-5BDBBC43AAD4}"/>
              </a:ext>
            </a:extLst>
          </p:cNvPr>
          <p:cNvCxnSpPr>
            <a:cxnSpLocks/>
          </p:cNvCxnSpPr>
          <p:nvPr/>
        </p:nvCxnSpPr>
        <p:spPr>
          <a:xfrm flipV="1">
            <a:off x="7568125" y="809237"/>
            <a:ext cx="20167" cy="858351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4AC6C20A-00E9-477A-8AAB-3032F6B37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26" y="255344"/>
            <a:ext cx="712217" cy="48063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68E952C-1622-4C1A-A143-59EF49DA964B}"/>
              </a:ext>
            </a:extLst>
          </p:cNvPr>
          <p:cNvSpPr txBox="1"/>
          <p:nvPr/>
        </p:nvSpPr>
        <p:spPr>
          <a:xfrm>
            <a:off x="7829093" y="76339"/>
            <a:ext cx="66460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cloud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625011"/>
      </p:ext>
    </p:extLst>
  </p:cSld>
  <p:clrMapOvr>
    <a:masterClrMapping/>
  </p:clrMapOvr>
  <p:transition spd="med" advTm="17816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48920" y="5450001"/>
            <a:ext cx="2705730" cy="43644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7105" y="1949157"/>
            <a:ext cx="7342495" cy="450074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2687" y="2159341"/>
            <a:ext cx="6778625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Protocols for Smart Home</a:t>
            </a:r>
          </a:p>
        </p:txBody>
      </p:sp>
      <p:pic>
        <p:nvPicPr>
          <p:cNvPr id="1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1581" y="2918133"/>
            <a:ext cx="2134580" cy="69907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ounded Rectangle 16"/>
          <p:cNvSpPr/>
          <p:nvPr/>
        </p:nvSpPr>
        <p:spPr>
          <a:xfrm>
            <a:off x="1151189" y="3837772"/>
            <a:ext cx="2531154" cy="23096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18631" y="2467116"/>
            <a:ext cx="3076885" cy="1538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15" y="4923491"/>
            <a:ext cx="2020674" cy="899200"/>
          </a:xfrm>
          <a:prstGeom prst="rect">
            <a:avLst/>
          </a:prstGeom>
        </p:spPr>
      </p:pic>
      <p:pic>
        <p:nvPicPr>
          <p:cNvPr id="1028" name="Picture 4" descr="WiFi logo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76" y="2297756"/>
            <a:ext cx="1919756" cy="191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04" y="4150869"/>
            <a:ext cx="2129923" cy="5116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76748" y="4052747"/>
            <a:ext cx="4277456" cy="1877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Wireless standards designed for IoT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data transmission rate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power consumption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 Encryption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3362"/>
      </p:ext>
    </p:extLst>
  </p:cSld>
  <p:clrMapOvr>
    <a:masterClrMapping/>
  </p:clrMapOvr>
  <p:transition spd="med" advTm="11208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92780" y="4733562"/>
            <a:ext cx="1749419" cy="141382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C13620-7753-4FE6-9DB7-8DA116AAABF4}"/>
              </a:ext>
            </a:extLst>
          </p:cNvPr>
          <p:cNvSpPr txBox="1"/>
          <p:nvPr/>
        </p:nvSpPr>
        <p:spPr>
          <a:xfrm>
            <a:off x="7442199" y="4431265"/>
            <a:ext cx="14196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 interface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684149"/>
      </p:ext>
    </p:extLst>
  </p:cSld>
  <p:clrMapOvr>
    <a:masterClrMapping/>
  </p:clrMapOvr>
  <p:transition spd="med" advTm="10356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64" y="2165168"/>
            <a:ext cx="6327336" cy="4568215"/>
          </a:xfrm>
          <a:prstGeom prst="rect">
            <a:avLst/>
          </a:prstGeom>
        </p:spPr>
      </p:pic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 Home Security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Misbehaving SmartApps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41940" y="2680731"/>
            <a:ext cx="7080980" cy="3073821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926" y="2830677"/>
            <a:ext cx="6862994" cy="2923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Platform (SmartThings) - Attack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Security analysis of emerging smart home applications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Fernandes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(S&amp;P 2016)</a:t>
            </a:r>
          </a:p>
          <a:p>
            <a:pPr marL="2857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Identify several design vulnerabilities of SmartThings</a:t>
            </a:r>
          </a:p>
          <a:p>
            <a:pPr marL="285750" lvl="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1320886" y="4787634"/>
            <a:ext cx="65734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Over-privileged accesses</a:t>
            </a:r>
          </a:p>
          <a:p>
            <a:pPr marL="800100" lvl="1" indent="-342900">
              <a:spcBef>
                <a:spcPts val="600"/>
              </a:spcBef>
              <a:buSzPct val="100000"/>
              <a:buFont typeface="Arial"/>
              <a:buChar char="•"/>
              <a:defRPr sz="2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Event spoofing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0096"/>
      </p:ext>
    </p:extLst>
  </p:cSld>
  <p:clrMapOvr>
    <a:masterClrMapping/>
  </p:clrMapOvr>
  <p:transition spd="med" advTm="19593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Threat Model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08" y="1560577"/>
            <a:ext cx="6029384" cy="4534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69398" y="1714594"/>
            <a:ext cx="1547931" cy="5954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47268" y="2642329"/>
            <a:ext cx="6170061" cy="2160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1784687" y="2875461"/>
            <a:ext cx="5987029" cy="1584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Over-privileged access :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gaining control of the smart device capabilities which are not granted by the user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06349"/>
      </p:ext>
    </p:extLst>
  </p:cSld>
  <p:clrMapOvr>
    <a:masterClrMapping/>
  </p:clrMapOvr>
  <p:transition spd="med" advTm="1596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Threat Model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08" y="1560577"/>
            <a:ext cx="6029384" cy="4534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69398" y="2638229"/>
            <a:ext cx="1547931" cy="5954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81939" y="3683192"/>
            <a:ext cx="6135390" cy="125631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1460956" y="3683192"/>
            <a:ext cx="6056372" cy="106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Event spoofing :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spoofing event on cloud backend to trigger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95731"/>
      </p:ext>
    </p:extLst>
  </p:cSld>
  <p:clrMapOvr>
    <a:masterClrMapping/>
  </p:clrMapOvr>
  <p:transition spd="med" advTm="13472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64" y="2165168"/>
            <a:ext cx="6327336" cy="4568215"/>
          </a:xfrm>
          <a:prstGeom prst="rect">
            <a:avLst/>
          </a:prstGeom>
        </p:spPr>
      </p:pic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 Home Security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Existing works mainly fall in to three categories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54240" y="2368311"/>
            <a:ext cx="6755320" cy="3535486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2226" y="2518257"/>
            <a:ext cx="6537334" cy="3385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Platform (SmartThings) - Defense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information flow control to confine sensitive data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Flowfence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(USENIX Security 2016)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Context-based permission system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ContexIoT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(NDSS 2017)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 context-aware authorization by app analysis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SmartAuth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(USENIX Security 2017)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3" name="右大括号 2">
            <a:extLst>
              <a:ext uri="{FF2B5EF4-FFF2-40B4-BE49-F238E27FC236}">
                <a16:creationId xmlns:a16="http://schemas.microsoft.com/office/drawing/2014/main" id="{FBD2811E-2AFA-49CC-8B3E-7A5927A1D7B0}"/>
              </a:ext>
            </a:extLst>
          </p:cNvPr>
          <p:cNvSpPr/>
          <p:nvPr/>
        </p:nvSpPr>
        <p:spPr>
          <a:xfrm>
            <a:off x="5981885" y="3456284"/>
            <a:ext cx="255448" cy="1509486"/>
          </a:xfrm>
          <a:prstGeom prst="rightBrace">
            <a:avLst>
              <a:gd name="adj1" fmla="val 147729"/>
              <a:gd name="adj2" fmla="val 50000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60BF90-3BA4-4148-91C6-D7A94C484F5A}"/>
              </a:ext>
            </a:extLst>
          </p:cNvPr>
          <p:cNvSpPr txBox="1"/>
          <p:nvPr/>
        </p:nvSpPr>
        <p:spPr>
          <a:xfrm>
            <a:off x="6267895" y="3987612"/>
            <a:ext cx="28286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Platform modification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1822C08-F933-47AE-9D37-4BC80AD1C231}"/>
              </a:ext>
            </a:extLst>
          </p:cNvPr>
          <p:cNvSpPr txBox="1"/>
          <p:nvPr/>
        </p:nvSpPr>
        <p:spPr>
          <a:xfrm>
            <a:off x="5981885" y="5370901"/>
            <a:ext cx="248401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solidFill>
                  <a:srgbClr val="FF0000"/>
                </a:solidFill>
              </a:rPr>
              <a:t>Patching </a:t>
            </a:r>
            <a:r>
              <a:rPr lang="en-US" altLang="zh-CN" sz="2400" dirty="0" err="1">
                <a:solidFill>
                  <a:srgbClr val="FF0000"/>
                </a:solidFill>
              </a:rPr>
              <a:t>SmartApp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995355"/>
      </p:ext>
    </p:extLst>
  </p:cSld>
  <p:clrMapOvr>
    <a:masterClrMapping/>
  </p:clrMapOvr>
  <p:transition spd="med" advTm="50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64" y="2165168"/>
            <a:ext cx="6327336" cy="4568215"/>
          </a:xfrm>
          <a:prstGeom prst="rect">
            <a:avLst/>
          </a:prstGeom>
        </p:spPr>
      </p:pic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 Home Security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Existing works mainly fall in to four categories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54240" y="2368311"/>
            <a:ext cx="6755320" cy="3535486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2226" y="2518257"/>
            <a:ext cx="6537334" cy="3385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Platform (SmartThings) - Defense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information flow control to confine sensitive data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Flowfence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(USENIX Security 2016)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Context-based permission system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ContexIoT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(NDSS 2017)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 context-aware authorization by app analysis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SmartAuth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(USENIX Security 2017)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897962" y="1918716"/>
            <a:ext cx="5113020" cy="3257700"/>
          </a:xfrm>
          <a:prstGeom prst="cloudCallout">
            <a:avLst/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2902" y="2518257"/>
            <a:ext cx="3964436" cy="20190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it possible to find a detection system without platform modification or app patching?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9293"/>
      </p:ext>
    </p:extLst>
  </p:cSld>
  <p:clrMapOvr>
    <a:masterClrMapping/>
  </p:clrMapOvr>
  <p:transition spd="med" advTm="34163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96286" y="1186923"/>
            <a:ext cx="2528695" cy="792913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696286" y="1186923"/>
            <a:ext cx="8231404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SmartApp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49939"/>
      </p:ext>
    </p:extLst>
  </p:cSld>
  <p:clrMapOvr>
    <a:masterClrMapping/>
  </p:clrMapOvr>
  <p:transition spd="med" advTm="701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4720" y="1317672"/>
            <a:ext cx="8276828" cy="1237773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Our Design: HoMonit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650849" y="1373327"/>
            <a:ext cx="7896803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HoMonit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 novel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platform-independent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anomaly detection system for monitoring smart home apps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772" y="2716784"/>
            <a:ext cx="4763633" cy="35826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894F947-0E4A-4EE1-AD12-A216FCECDCD4}"/>
              </a:ext>
            </a:extLst>
          </p:cNvPr>
          <p:cNvSpPr txBox="1"/>
          <p:nvPr/>
        </p:nvSpPr>
        <p:spPr>
          <a:xfrm>
            <a:off x="6480837" y="5633706"/>
            <a:ext cx="2474711" cy="689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Encrypted traffic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71CC094-2567-4C07-8AC3-AA51AC5A1DC3}"/>
              </a:ext>
            </a:extLst>
          </p:cNvPr>
          <p:cNvGrpSpPr/>
          <p:nvPr/>
        </p:nvGrpSpPr>
        <p:grpSpPr>
          <a:xfrm>
            <a:off x="1897962" y="1918716"/>
            <a:ext cx="5113020" cy="3257700"/>
            <a:chOff x="1897962" y="1918716"/>
            <a:chExt cx="5113020" cy="3257700"/>
          </a:xfrm>
        </p:grpSpPr>
        <p:sp>
          <p:nvSpPr>
            <p:cNvPr id="9" name="Cloud Callout 7">
              <a:extLst>
                <a:ext uri="{FF2B5EF4-FFF2-40B4-BE49-F238E27FC236}">
                  <a16:creationId xmlns:a16="http://schemas.microsoft.com/office/drawing/2014/main" id="{B599274E-FA6D-4D68-9A37-1A0D91857636}"/>
                </a:ext>
              </a:extLst>
            </p:cNvPr>
            <p:cNvSpPr/>
            <p:nvPr/>
          </p:nvSpPr>
          <p:spPr>
            <a:xfrm>
              <a:off x="1897962" y="1918716"/>
              <a:ext cx="5113020" cy="3257700"/>
            </a:xfrm>
            <a:prstGeom prst="cloudCallout">
              <a:avLst/>
            </a:prstGeom>
            <a:solidFill>
              <a:schemeClr val="accent4">
                <a:lumMod val="20000"/>
                <a:lumOff val="80000"/>
                <a:alpha val="94902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ADB929A6-3D15-483E-ABA0-E10387560AA0}"/>
                </a:ext>
              </a:extLst>
            </p:cNvPr>
            <p:cNvSpPr txBox="1"/>
            <p:nvPr/>
          </p:nvSpPr>
          <p:spPr>
            <a:xfrm>
              <a:off x="2537964" y="2657380"/>
              <a:ext cx="3760536" cy="1575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914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Can we detect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SmartApp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misbehavior from its encrypted traffic?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297994"/>
      </p:ext>
    </p:extLst>
  </p:cSld>
  <p:clrMapOvr>
    <a:masterClrMapping/>
  </p:clrMapOvr>
  <p:transition spd="med" advTm="41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5783" y="1909459"/>
            <a:ext cx="2441585" cy="79546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725783" y="1284791"/>
            <a:ext cx="7896803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SmartApp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25329"/>
      </p:ext>
    </p:extLst>
  </p:cSld>
  <p:clrMapOvr>
    <a:masterClrMapping/>
  </p:clrMapOvr>
  <p:transition spd="med" advTm="4753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0548" y="1171827"/>
            <a:ext cx="3333054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25" y="1859581"/>
            <a:ext cx="769690" cy="809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03" y="1859581"/>
            <a:ext cx="436274" cy="80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377" y="1176165"/>
            <a:ext cx="842532" cy="63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086865" y="3644033"/>
            <a:ext cx="1650896" cy="2565603"/>
          </a:xfrm>
          <a:prstGeom prst="rect">
            <a:avLst/>
          </a:prstGeom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50679" y="2110605"/>
            <a:ext cx="5298839" cy="325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1296279" y="6213974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43" y="2671606"/>
            <a:ext cx="861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451" y="1815223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654" y="2671606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36533" y="1489895"/>
            <a:ext cx="499162" cy="32532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9705" y="1489895"/>
            <a:ext cx="499162" cy="32532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55357" y="3178937"/>
            <a:ext cx="87780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04698"/>
      </p:ext>
    </p:extLst>
  </p:cSld>
  <p:clrMapOvr>
    <a:masterClrMapping/>
  </p:clrMapOvr>
  <p:transition spd="med" advTm="16543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0548" y="1171827"/>
            <a:ext cx="3333054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25" y="1859581"/>
            <a:ext cx="769690" cy="809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03" y="1859581"/>
            <a:ext cx="436274" cy="80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377" y="1176165"/>
            <a:ext cx="842532" cy="63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086865" y="3644033"/>
            <a:ext cx="1650896" cy="2565603"/>
          </a:xfrm>
          <a:prstGeom prst="rect">
            <a:avLst/>
          </a:prstGeom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50679" y="2110605"/>
            <a:ext cx="5298839" cy="325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1296279" y="6213974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43" y="2671606"/>
            <a:ext cx="861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451" y="1815223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654" y="2671606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36533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9705" y="1489895"/>
            <a:ext cx="499162" cy="32532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55357" y="3178937"/>
            <a:ext cx="87780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04007" y="2095483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03054" y="2095482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67965" y="3958695"/>
            <a:ext cx="1404551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0069"/>
      </p:ext>
    </p:extLst>
  </p:cSld>
  <p:clrMapOvr>
    <a:masterClrMapping/>
  </p:clrMapOvr>
  <p:transition spd="med" advTm="31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0548" y="1171827"/>
            <a:ext cx="3333054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25" y="1859581"/>
            <a:ext cx="769690" cy="809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03" y="1859581"/>
            <a:ext cx="436274" cy="80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377" y="1176165"/>
            <a:ext cx="842532" cy="63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086865" y="3644033"/>
            <a:ext cx="1650896" cy="2565603"/>
          </a:xfrm>
          <a:prstGeom prst="rect">
            <a:avLst/>
          </a:prstGeom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50679" y="2110605"/>
            <a:ext cx="5298839" cy="325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1296279" y="6213974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43" y="2671606"/>
            <a:ext cx="861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451" y="1815223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654" y="2671606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36533" y="1489895"/>
            <a:ext cx="499162" cy="32532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9705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55357" y="3178937"/>
            <a:ext cx="87780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58444" y="2078665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981476" y="2078665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012013" y="4133839"/>
            <a:ext cx="1404551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20969"/>
      </p:ext>
    </p:extLst>
  </p:cSld>
  <p:clrMapOvr>
    <a:masterClrMapping/>
  </p:clrMapOvr>
  <p:transition spd="med" advTm="5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0548" y="1171827"/>
            <a:ext cx="3333054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03" y="1859581"/>
            <a:ext cx="436274" cy="80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377" y="1176165"/>
            <a:ext cx="842532" cy="63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086865" y="3644033"/>
            <a:ext cx="1650896" cy="2565603"/>
          </a:xfrm>
          <a:prstGeom prst="rect">
            <a:avLst/>
          </a:prstGeom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9618" y="2175433"/>
            <a:ext cx="5298839" cy="325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1296279" y="6213974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43" y="2671606"/>
            <a:ext cx="861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451" y="1815223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654" y="2671606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36533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9705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55357" y="3178937"/>
            <a:ext cx="87780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62A9AFDA-053B-41BD-AE27-159FF20306C1}"/>
              </a:ext>
            </a:extLst>
          </p:cNvPr>
          <p:cNvSpPr txBox="1"/>
          <p:nvPr/>
        </p:nvSpPr>
        <p:spPr>
          <a:xfrm>
            <a:off x="4292663" y="1563363"/>
            <a:ext cx="1538748" cy="689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A9BD6335-3B6A-439E-A32C-463C11CCF2EE}"/>
              </a:ext>
            </a:extLst>
          </p:cNvPr>
          <p:cNvCxnSpPr/>
          <p:nvPr/>
        </p:nvCxnSpPr>
        <p:spPr>
          <a:xfrm flipV="1">
            <a:off x="4094967" y="1849228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18">
            <a:extLst>
              <a:ext uri="{FF2B5EF4-FFF2-40B4-BE49-F238E27FC236}">
                <a16:creationId xmlns:a16="http://schemas.microsoft.com/office/drawing/2014/main" id="{ADE76BA6-1288-4ADE-B832-51DBDB6D344D}"/>
              </a:ext>
            </a:extLst>
          </p:cNvPr>
          <p:cNvCxnSpPr>
            <a:cxnSpLocks/>
          </p:cNvCxnSpPr>
          <p:nvPr/>
        </p:nvCxnSpPr>
        <p:spPr>
          <a:xfrm flipH="1" flipV="1">
            <a:off x="5574677" y="1819075"/>
            <a:ext cx="1231560" cy="35591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1">
            <a:extLst>
              <a:ext uri="{FF2B5EF4-FFF2-40B4-BE49-F238E27FC236}">
                <a16:creationId xmlns:a16="http://schemas.microsoft.com/office/drawing/2014/main" id="{9027D3AF-9A6C-4C13-A3A9-D16602E89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25" y="1859581"/>
            <a:ext cx="769690" cy="809935"/>
          </a:xfrm>
          <a:prstGeom prst="rect">
            <a:avLst/>
          </a:prstGeom>
        </p:spPr>
      </p:pic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E13E8598-996D-4517-82BC-99AEC84F7458}"/>
              </a:ext>
            </a:extLst>
          </p:cNvPr>
          <p:cNvSpPr/>
          <p:nvPr/>
        </p:nvSpPr>
        <p:spPr>
          <a:xfrm>
            <a:off x="3956851" y="2215331"/>
            <a:ext cx="588101" cy="6294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4794ED01-57FF-47A0-8444-81E9C5B758C3}"/>
              </a:ext>
            </a:extLst>
          </p:cNvPr>
          <p:cNvSpPr/>
          <p:nvPr/>
        </p:nvSpPr>
        <p:spPr>
          <a:xfrm>
            <a:off x="6557503" y="2235381"/>
            <a:ext cx="708201" cy="6294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428358"/>
      </p:ext>
    </p:extLst>
  </p:cSld>
  <p:clrMapOvr>
    <a:masterClrMapping/>
  </p:clrMapOvr>
  <p:transition spd="med" advTm="8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0548" y="1171827"/>
            <a:ext cx="3333054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77" y="1176165"/>
            <a:ext cx="842532" cy="63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086865" y="3644033"/>
            <a:ext cx="1650896" cy="2565603"/>
          </a:xfrm>
          <a:prstGeom prst="rect">
            <a:avLst/>
          </a:prstGeom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9618" y="2175433"/>
            <a:ext cx="5298839" cy="325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1296279" y="6213974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43" y="2671606"/>
            <a:ext cx="861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451" y="1815223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654" y="2671606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36533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9705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55357" y="3178937"/>
            <a:ext cx="87780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E29982B-6B52-4B6B-9415-72C3F294BDCA}"/>
              </a:ext>
            </a:extLst>
          </p:cNvPr>
          <p:cNvSpPr/>
          <p:nvPr/>
        </p:nvSpPr>
        <p:spPr>
          <a:xfrm>
            <a:off x="3956851" y="2215331"/>
            <a:ext cx="588101" cy="6294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127F9E5-C91F-4BC4-9513-AE4BFA4E95DC}"/>
              </a:ext>
            </a:extLst>
          </p:cNvPr>
          <p:cNvSpPr/>
          <p:nvPr/>
        </p:nvSpPr>
        <p:spPr>
          <a:xfrm>
            <a:off x="5726372" y="2144011"/>
            <a:ext cx="708201" cy="6294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62A9AFDA-053B-41BD-AE27-159FF20306C1}"/>
              </a:ext>
            </a:extLst>
          </p:cNvPr>
          <p:cNvSpPr txBox="1"/>
          <p:nvPr/>
        </p:nvSpPr>
        <p:spPr>
          <a:xfrm>
            <a:off x="4333697" y="1355498"/>
            <a:ext cx="1538748" cy="689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A9BD6335-3B6A-439E-A32C-463C11CCF2EE}"/>
              </a:ext>
            </a:extLst>
          </p:cNvPr>
          <p:cNvCxnSpPr/>
          <p:nvPr/>
        </p:nvCxnSpPr>
        <p:spPr>
          <a:xfrm flipV="1">
            <a:off x="4094967" y="1849228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18">
            <a:extLst>
              <a:ext uri="{FF2B5EF4-FFF2-40B4-BE49-F238E27FC236}">
                <a16:creationId xmlns:a16="http://schemas.microsoft.com/office/drawing/2014/main" id="{ADE76BA6-1288-4ADE-B832-51DBDB6D344D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5612013" y="1828159"/>
            <a:ext cx="468460" cy="31585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1">
            <a:extLst>
              <a:ext uri="{FF2B5EF4-FFF2-40B4-BE49-F238E27FC236}">
                <a16:creationId xmlns:a16="http://schemas.microsoft.com/office/drawing/2014/main" id="{FB08FA8A-A094-4BB3-9AD5-CC5E76C42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25" y="1859581"/>
            <a:ext cx="769690" cy="809935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A6763414-3FE8-46BC-921D-A0C0D0051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403" y="1859581"/>
            <a:ext cx="436274" cy="8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15389"/>
      </p:ext>
    </p:extLst>
  </p:cSld>
  <p:clrMapOvr>
    <a:masterClrMapping/>
  </p:clrMapOvr>
  <p:transition spd="med" advTm="5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0548" y="1171827"/>
            <a:ext cx="3333054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25" y="1859581"/>
            <a:ext cx="769690" cy="809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03" y="1859581"/>
            <a:ext cx="436274" cy="80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377" y="1176165"/>
            <a:ext cx="842532" cy="63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086865" y="3644033"/>
            <a:ext cx="1650896" cy="2565603"/>
          </a:xfrm>
          <a:prstGeom prst="rect">
            <a:avLst/>
          </a:prstGeom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50679" y="2110605"/>
            <a:ext cx="5298839" cy="325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1296279" y="6213974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543" y="2671606"/>
            <a:ext cx="861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451" y="1815223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654" y="2671606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36533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9705" y="1489895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55357" y="3178937"/>
            <a:ext cx="87780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8F0B478-9A77-4EC2-AB10-1BC9AB3130A2}"/>
              </a:ext>
            </a:extLst>
          </p:cNvPr>
          <p:cNvGrpSpPr/>
          <p:nvPr/>
        </p:nvGrpSpPr>
        <p:grpSpPr>
          <a:xfrm>
            <a:off x="1134931" y="2713874"/>
            <a:ext cx="6804110" cy="3553990"/>
            <a:chOff x="-2885252" y="4315415"/>
            <a:chExt cx="10294097" cy="1871589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CCA9AE6-7D48-4BE2-9652-6B495E2AE6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775" y="5235143"/>
              <a:ext cx="495800" cy="6740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A9A74461-DC9E-4608-BEC2-A4E0FBDDDFC9}"/>
                </a:ext>
              </a:extLst>
            </p:cNvPr>
            <p:cNvSpPr/>
            <p:nvPr/>
          </p:nvSpPr>
          <p:spPr>
            <a:xfrm>
              <a:off x="-2885252" y="4315415"/>
              <a:ext cx="10294097" cy="1871589"/>
            </a:xfrm>
            <a:prstGeom prst="roundRect">
              <a:avLst>
                <a:gd name="adj" fmla="val 14136"/>
              </a:avLst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A93D531E-1863-4B87-84BD-9DE04A6DCCA4}"/>
                </a:ext>
              </a:extLst>
            </p:cNvPr>
            <p:cNvSpPr txBox="1"/>
            <p:nvPr/>
          </p:nvSpPr>
          <p:spPr>
            <a:xfrm>
              <a:off x="-122979" y="5013994"/>
              <a:ext cx="6966755" cy="427746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1">
                <a:lnSpc>
                  <a:spcPct val="120000"/>
                </a:lnSpc>
                <a:spcBef>
                  <a:spcPts val="6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656429" y="5236969"/>
            <a:ext cx="5761114" cy="98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Applied protocols are designed for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low data rate and low power consumption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7456" y="3039960"/>
            <a:ext cx="5826110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Event traffic usually has unique and fixed pattern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4470421" y="3487726"/>
            <a:ext cx="0" cy="63977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6">
            <a:extLst>
              <a:ext uri="{FF2B5EF4-FFF2-40B4-BE49-F238E27FC236}">
                <a16:creationId xmlns:a16="http://schemas.microsoft.com/office/drawing/2014/main" id="{23EADF40-B11F-4D37-A8D7-54E71403CF3D}"/>
              </a:ext>
            </a:extLst>
          </p:cNvPr>
          <p:cNvCxnSpPr>
            <a:cxnSpLocks/>
          </p:cNvCxnSpPr>
          <p:nvPr/>
        </p:nvCxnSpPr>
        <p:spPr>
          <a:xfrm flipV="1">
            <a:off x="4536986" y="4725069"/>
            <a:ext cx="0" cy="5119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24">
            <a:extLst>
              <a:ext uri="{FF2B5EF4-FFF2-40B4-BE49-F238E27FC236}">
                <a16:creationId xmlns:a16="http://schemas.microsoft.com/office/drawing/2014/main" id="{C2F63E30-E2DB-4DFA-B4CB-C8E3061D705E}"/>
              </a:ext>
            </a:extLst>
          </p:cNvPr>
          <p:cNvSpPr txBox="1"/>
          <p:nvPr/>
        </p:nvSpPr>
        <p:spPr>
          <a:xfrm>
            <a:off x="1656429" y="4182314"/>
            <a:ext cx="5761114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Protocols have low entropy property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18798"/>
      </p:ext>
    </p:extLst>
  </p:cSld>
  <p:clrMapOvr>
    <a:masterClrMapping/>
  </p:clrMapOvr>
  <p:transition spd="med" advTm="17493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0679" y="2110605"/>
            <a:ext cx="5298839" cy="325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1296279" y="6213974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467461" y="3941153"/>
            <a:ext cx="3482057" cy="9726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390757" y="1384785"/>
            <a:ext cx="3043109" cy="472919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73944" y="1110825"/>
            <a:ext cx="3476735" cy="505315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341040C0-AD3B-42C0-B8FB-492DC19B9CC0}"/>
              </a:ext>
            </a:extLst>
          </p:cNvPr>
          <p:cNvCxnSpPr/>
          <p:nvPr/>
        </p:nvCxnSpPr>
        <p:spPr>
          <a:xfrm>
            <a:off x="4424108" y="2728686"/>
            <a:ext cx="2063778" cy="1212467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CE72DEF-0C04-46EE-B321-571C7390E22E}"/>
              </a:ext>
            </a:extLst>
          </p:cNvPr>
          <p:cNvCxnSpPr>
            <a:cxnSpLocks/>
          </p:cNvCxnSpPr>
          <p:nvPr/>
        </p:nvCxnSpPr>
        <p:spPr>
          <a:xfrm>
            <a:off x="6226629" y="2728686"/>
            <a:ext cx="1611085" cy="181428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48C49CA2-C555-49BA-BF06-451B3842EAE3}"/>
              </a:ext>
            </a:extLst>
          </p:cNvPr>
          <p:cNvSpPr txBox="1"/>
          <p:nvPr/>
        </p:nvSpPr>
        <p:spPr>
          <a:xfrm>
            <a:off x="3809911" y="1248129"/>
            <a:ext cx="267797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solidFill>
                  <a:srgbClr val="FF0000"/>
                </a:solidFill>
              </a:rPr>
              <a:t>Another observation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cxnSp>
        <p:nvCxnSpPr>
          <p:cNvPr id="6" name="连接符: 曲线 5">
            <a:extLst>
              <a:ext uri="{FF2B5EF4-FFF2-40B4-BE49-F238E27FC236}">
                <a16:creationId xmlns:a16="http://schemas.microsoft.com/office/drawing/2014/main" id="{D7C3BE4D-E128-4B57-B84C-764991C7CCED}"/>
              </a:ext>
            </a:extLst>
          </p:cNvPr>
          <p:cNvCxnSpPr>
            <a:cxnSpLocks/>
          </p:cNvCxnSpPr>
          <p:nvPr/>
        </p:nvCxnSpPr>
        <p:spPr>
          <a:xfrm flipV="1">
            <a:off x="3650679" y="4913832"/>
            <a:ext cx="3621549" cy="852450"/>
          </a:xfrm>
          <a:prstGeom prst="curvedConnector3">
            <a:avLst>
              <a:gd name="adj1" fmla="val 100498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F3E51C8-CE89-40F4-AE15-96FD7971591D}"/>
              </a:ext>
            </a:extLst>
          </p:cNvPr>
          <p:cNvSpPr txBox="1"/>
          <p:nvPr/>
        </p:nvSpPr>
        <p:spPr>
          <a:xfrm>
            <a:off x="4572000" y="5718402"/>
            <a:ext cx="30338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Working logic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state machine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0420A17-331E-4A5D-BBE3-CE8A0438DF2D}"/>
              </a:ext>
            </a:extLst>
          </p:cNvPr>
          <p:cNvSpPr txBox="1"/>
          <p:nvPr/>
        </p:nvSpPr>
        <p:spPr>
          <a:xfrm>
            <a:off x="6470075" y="2656549"/>
            <a:ext cx="23461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Traffic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state machine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3768093"/>
      </p:ext>
    </p:extLst>
  </p:cSld>
  <p:clrMapOvr>
    <a:masterClrMapping/>
  </p:clrMapOvr>
  <p:transition spd="med" advTm="10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0548" y="1171827"/>
            <a:ext cx="3333054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Motivation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25" y="1859581"/>
            <a:ext cx="769690" cy="809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03" y="1859581"/>
            <a:ext cx="436274" cy="80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377" y="1176165"/>
            <a:ext cx="842532" cy="6392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543" y="2671606"/>
            <a:ext cx="861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451" y="1815223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654" y="2671606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36533" y="1489895"/>
            <a:ext cx="499162" cy="32532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9705" y="1489895"/>
            <a:ext cx="499162" cy="32532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48011" y="3151652"/>
            <a:ext cx="311238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working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016728B-AE77-4ABB-9D2A-B025771514B5}"/>
              </a:ext>
            </a:extLst>
          </p:cNvPr>
          <p:cNvGrpSpPr/>
          <p:nvPr/>
        </p:nvGrpSpPr>
        <p:grpSpPr>
          <a:xfrm>
            <a:off x="-1160576" y="4315415"/>
            <a:ext cx="8004352" cy="2052796"/>
            <a:chOff x="-1160576" y="4315415"/>
            <a:chExt cx="8004352" cy="2052796"/>
          </a:xfrm>
        </p:grpSpPr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 flipH="1" flipV="1">
              <a:off x="3850775" y="5235143"/>
              <a:ext cx="495800" cy="674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225543" y="4315415"/>
              <a:ext cx="3625232" cy="1871589"/>
            </a:xfrm>
            <a:prstGeom prst="roundRect">
              <a:avLst>
                <a:gd name="adj" fmla="val 14136"/>
              </a:avLst>
            </a:prstGeom>
            <a:solidFill>
              <a:schemeClr val="accent4">
                <a:lumMod val="40000"/>
                <a:lumOff val="6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5" name="Subtitle 2"/>
            <p:cNvSpPr txBox="1"/>
            <p:nvPr/>
          </p:nvSpPr>
          <p:spPr>
            <a:xfrm>
              <a:off x="-122978" y="5013994"/>
              <a:ext cx="6966754" cy="13542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800100" lvl="1" indent="-342900">
                <a:lnSpc>
                  <a:spcPct val="120000"/>
                </a:lnSpc>
                <a:spcBef>
                  <a:spcPts val="600"/>
                </a:spcBef>
                <a:buSzPct val="100000"/>
                <a:buFont typeface="Arial"/>
                <a:buChar char="•"/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 dirty="0">
                  <a:latin typeface="Arial" panose="020B0604020202020204" pitchFamily="34" charset="0"/>
                  <a:cs typeface="Arial" panose="020B0604020202020204" pitchFamily="34" charset="0"/>
                </a:rPr>
                <a:t>Over-privileged accesses</a:t>
              </a:r>
            </a:p>
            <a:p>
              <a:pPr marL="800100" lvl="1" indent="-342900">
                <a:lnSpc>
                  <a:spcPct val="120000"/>
                </a:lnSpc>
                <a:spcBef>
                  <a:spcPts val="600"/>
                </a:spcBef>
                <a:buSzPct val="100000"/>
                <a:buFont typeface="Arial"/>
                <a:buChar char="•"/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 dirty="0">
                  <a:latin typeface="Arial" panose="020B0604020202020204" pitchFamily="34" charset="0"/>
                  <a:cs typeface="Arial" panose="020B0604020202020204" pitchFamily="34" charset="0"/>
                </a:rPr>
                <a:t>Event spoofing</a:t>
              </a:r>
            </a:p>
            <a:p>
              <a:pPr lvl="1">
                <a:lnSpc>
                  <a:spcPct val="120000"/>
                </a:lnSpc>
                <a:spcBef>
                  <a:spcPts val="6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160576" y="4479394"/>
              <a:ext cx="6351680" cy="615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914400" rtl="0" fontAlgn="auto" latinLnBrk="0" hangingPunct="0"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Misbehaviors</a:t>
              </a:r>
              <a:endPara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DDDFA4-E64E-470E-88EE-25503B2B4F34}"/>
              </a:ext>
            </a:extLst>
          </p:cNvPr>
          <p:cNvGrpSpPr/>
          <p:nvPr/>
        </p:nvGrpSpPr>
        <p:grpSpPr>
          <a:xfrm>
            <a:off x="3784170" y="1124693"/>
            <a:ext cx="4737759" cy="1645824"/>
            <a:chOff x="3784170" y="1124693"/>
            <a:chExt cx="4737759" cy="1645824"/>
          </a:xfrm>
        </p:grpSpPr>
        <p:pic>
          <p:nvPicPr>
            <p:cNvPr id="14" name="Image" descr="Image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b="43447"/>
            <a:stretch/>
          </p:blipFill>
          <p:spPr>
            <a:xfrm>
              <a:off x="3784170" y="1124693"/>
              <a:ext cx="4737759" cy="164582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A8E7CA6-3F1E-47ED-B533-277EDAC4C164}"/>
                </a:ext>
              </a:extLst>
            </p:cNvPr>
            <p:cNvSpPr txBox="1"/>
            <p:nvPr/>
          </p:nvSpPr>
          <p:spPr>
            <a:xfrm>
              <a:off x="4793919" y="1425766"/>
              <a:ext cx="69345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sniffer</a:t>
              </a: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BCA3A7B-29FE-4222-89A0-A6C73DFDEF95}"/>
              </a:ext>
            </a:extLst>
          </p:cNvPr>
          <p:cNvGrpSpPr/>
          <p:nvPr/>
        </p:nvGrpSpPr>
        <p:grpSpPr>
          <a:xfrm>
            <a:off x="3797551" y="2763608"/>
            <a:ext cx="4737759" cy="1248045"/>
            <a:chOff x="3797551" y="2763608"/>
            <a:chExt cx="4737759" cy="124804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D613E5F-E9F6-453D-92E7-30DB50CD8E98}"/>
                </a:ext>
              </a:extLst>
            </p:cNvPr>
            <p:cNvGrpSpPr/>
            <p:nvPr/>
          </p:nvGrpSpPr>
          <p:grpSpPr>
            <a:xfrm>
              <a:off x="3797551" y="2763608"/>
              <a:ext cx="4737759" cy="1248045"/>
              <a:chOff x="3797551" y="2763608"/>
              <a:chExt cx="4737759" cy="1248045"/>
            </a:xfrm>
          </p:grpSpPr>
          <p:pic>
            <p:nvPicPr>
              <p:cNvPr id="23" name="Image" descr="Image">
                <a:extLst>
                  <a:ext uri="{FF2B5EF4-FFF2-40B4-BE49-F238E27FC236}">
                    <a16:creationId xmlns:a16="http://schemas.microsoft.com/office/drawing/2014/main" id="{616BDD0A-E8E8-4E22-BDC6-C173AABB0A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/>
              </a:blip>
              <a:srcRect t="57116"/>
              <a:stretch/>
            </p:blipFill>
            <p:spPr>
              <a:xfrm>
                <a:off x="3797551" y="2763608"/>
                <a:ext cx="4737759" cy="124804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5421959" y="2770516"/>
                <a:ext cx="3113351" cy="835809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963BC66-8809-4803-97D6-2E9F40047698}"/>
                </a:ext>
              </a:extLst>
            </p:cNvPr>
            <p:cNvSpPr txBox="1"/>
            <p:nvPr/>
          </p:nvSpPr>
          <p:spPr>
            <a:xfrm>
              <a:off x="7862628" y="3170216"/>
              <a:ext cx="53315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infer</a:t>
              </a: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2DD435C-D3C2-41D1-AE33-9A59474286C4}"/>
              </a:ext>
            </a:extLst>
          </p:cNvPr>
          <p:cNvGrpSpPr/>
          <p:nvPr/>
        </p:nvGrpSpPr>
        <p:grpSpPr>
          <a:xfrm>
            <a:off x="4361483" y="4034907"/>
            <a:ext cx="4581230" cy="2763929"/>
            <a:chOff x="4361483" y="4034907"/>
            <a:chExt cx="4581230" cy="27639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0779" y="4106069"/>
              <a:ext cx="4498929" cy="10802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0779" y="5257130"/>
              <a:ext cx="3933519" cy="1121962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4361483" y="4034907"/>
              <a:ext cx="4581230" cy="24149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2990754-B0BA-4CB1-8CEE-7901C48D9E9E}"/>
                </a:ext>
              </a:extLst>
            </p:cNvPr>
            <p:cNvSpPr txBox="1"/>
            <p:nvPr/>
          </p:nvSpPr>
          <p:spPr>
            <a:xfrm>
              <a:off x="5330527" y="6429506"/>
              <a:ext cx="2532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Inconsistent working logic</a:t>
              </a: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D472350-22B3-4F96-A0DB-963DD349E3FF}"/>
              </a:ext>
            </a:extLst>
          </p:cNvPr>
          <p:cNvSpPr txBox="1"/>
          <p:nvPr/>
        </p:nvSpPr>
        <p:spPr>
          <a:xfrm>
            <a:off x="5861441" y="3236995"/>
            <a:ext cx="7351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benign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58D8A77-1316-4274-BAA3-F3B4F159A96E}"/>
              </a:ext>
            </a:extLst>
          </p:cNvPr>
          <p:cNvGrpSpPr/>
          <p:nvPr/>
        </p:nvGrpSpPr>
        <p:grpSpPr>
          <a:xfrm>
            <a:off x="936533" y="3303811"/>
            <a:ext cx="6565173" cy="1871589"/>
            <a:chOff x="-2885252" y="4315415"/>
            <a:chExt cx="10294097" cy="1871589"/>
          </a:xfrm>
        </p:grpSpPr>
        <p:cxnSp>
          <p:nvCxnSpPr>
            <p:cNvPr id="38" name="Straight Arrow Connector 21">
              <a:extLst>
                <a:ext uri="{FF2B5EF4-FFF2-40B4-BE49-F238E27FC236}">
                  <a16:creationId xmlns:a16="http://schemas.microsoft.com/office/drawing/2014/main" id="{6941DA89-B30A-4484-976B-89B94B6C85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775" y="5235143"/>
              <a:ext cx="495800" cy="674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ounded Rectangle 23">
              <a:extLst>
                <a:ext uri="{FF2B5EF4-FFF2-40B4-BE49-F238E27FC236}">
                  <a16:creationId xmlns:a16="http://schemas.microsoft.com/office/drawing/2014/main" id="{4B9CA228-238C-499F-AFC5-3B16042622E8}"/>
                </a:ext>
              </a:extLst>
            </p:cNvPr>
            <p:cNvSpPr/>
            <p:nvPr/>
          </p:nvSpPr>
          <p:spPr>
            <a:xfrm>
              <a:off x="-2885252" y="4315415"/>
              <a:ext cx="10294097" cy="1871589"/>
            </a:xfrm>
            <a:prstGeom prst="roundRect">
              <a:avLst>
                <a:gd name="adj" fmla="val 14136"/>
              </a:avLst>
            </a:prstGeom>
            <a:solidFill>
              <a:schemeClr val="bg2">
                <a:lumMod val="20000"/>
                <a:lumOff val="8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A3C31AC9-AD5B-46E1-A695-6F152A1FF685}"/>
                </a:ext>
              </a:extLst>
            </p:cNvPr>
            <p:cNvSpPr txBox="1"/>
            <p:nvPr/>
          </p:nvSpPr>
          <p:spPr>
            <a:xfrm>
              <a:off x="-122979" y="5013994"/>
              <a:ext cx="6966755" cy="4277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1">
                <a:lnSpc>
                  <a:spcPct val="120000"/>
                </a:lnSpc>
                <a:spcBef>
                  <a:spcPts val="6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26">
              <a:extLst>
                <a:ext uri="{FF2B5EF4-FFF2-40B4-BE49-F238E27FC236}">
                  <a16:creationId xmlns:a16="http://schemas.microsoft.com/office/drawing/2014/main" id="{5BA0905C-2990-45A1-829B-6A78EA9A45E7}"/>
                </a:ext>
              </a:extLst>
            </p:cNvPr>
            <p:cNvSpPr txBox="1"/>
            <p:nvPr/>
          </p:nvSpPr>
          <p:spPr>
            <a:xfrm>
              <a:off x="-1257849" y="4911115"/>
              <a:ext cx="7805977" cy="800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914400" rtl="0" fontAlgn="auto" latinLnBrk="0" hangingPunct="0"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r>
                <a:rPr lang="en-US" altLang="zh-C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Basic idea of </a:t>
              </a:r>
              <a:r>
                <a:rPr lang="en-US" altLang="zh-CN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HoMonit</a:t>
              </a:r>
              <a:endPara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623401"/>
      </p:ext>
    </p:extLst>
  </p:cSld>
  <p:clrMapOvr>
    <a:masterClrMapping/>
  </p:clrMapOvr>
  <p:transition spd="med" advTm="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dirty="0">
                <a:latin typeface="Bahnschrift SemiBold Condensed" panose="020B0502040204020203" pitchFamily="34" charset="0"/>
              </a:rPr>
              <a:t>Background</a:t>
            </a: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Smart home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a concept of 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Internet of Things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(IoT)</a:t>
            </a:r>
          </a:p>
        </p:txBody>
      </p:sp>
      <p:pic>
        <p:nvPicPr>
          <p:cNvPr id="12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072" y="4255051"/>
            <a:ext cx="2498950" cy="1855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5963" y="2334526"/>
            <a:ext cx="3784500" cy="30450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265744" y="3790552"/>
            <a:ext cx="18876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Internet of Things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7768" y="6198408"/>
            <a:ext cx="13875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Home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Curved Right Arrow 3"/>
          <p:cNvSpPr/>
          <p:nvPr/>
        </p:nvSpPr>
        <p:spPr>
          <a:xfrm>
            <a:off x="186510" y="3510856"/>
            <a:ext cx="767861" cy="1757793"/>
          </a:xfrm>
          <a:prstGeom prst="curv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738" y="5279763"/>
            <a:ext cx="682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7738" y="2097765"/>
            <a:ext cx="69506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Lightning Bolt 6"/>
          <p:cNvSpPr/>
          <p:nvPr/>
        </p:nvSpPr>
        <p:spPr>
          <a:xfrm rot="11700282" flipV="1">
            <a:off x="3381376" y="4926271"/>
            <a:ext cx="915224" cy="1088706"/>
          </a:xfrm>
          <a:prstGeom prst="lightningBol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9493" y="5829078"/>
            <a:ext cx="53373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Control multiple devices and let them work together</a:t>
            </a:r>
            <a:endParaRPr kumimoji="0" lang="en-US" sz="1800" b="0" i="1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7" name="Picture 2" descr="https://www.industriaitaliana.it/wp-content/uploads/2016/05/IoT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18" y="2028986"/>
            <a:ext cx="2042256" cy="180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85815"/>
      </p:ext>
    </p:extLst>
  </p:cSld>
  <p:clrMapOvr>
    <a:masterClrMapping/>
  </p:clrMapOvr>
  <p:transition spd="med" advTm="9949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Challenges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3579" y="1568157"/>
            <a:ext cx="8651902" cy="11570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412653" y="1568157"/>
            <a:ext cx="8523064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How to automatically extract the control logic (i.e., DFA) of both open-source and closed-source SmartApps?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86311"/>
      </p:ext>
    </p:extLst>
  </p:cSld>
  <p:clrMapOvr>
    <a:masterClrMapping/>
  </p:clrMapOvr>
  <p:transition spd="med" advTm="783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Challenges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3579" y="1568157"/>
            <a:ext cx="8651902" cy="11570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412653" y="1568157"/>
            <a:ext cx="8523064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How to automatically extract the control logic (i.e., DFA) of both open-source and closed-source SmartApps?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43579" y="3097299"/>
            <a:ext cx="8651902" cy="1699980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412653" y="3155149"/>
            <a:ext cx="8523064" cy="1584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How to automatically capture wireless traffic (i.e., ZigBee and Z-Wave) and conduct side-channel inference to detect SmartApp misbehaviors?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96022"/>
      </p:ext>
    </p:extLst>
  </p:cSld>
  <p:clrMapOvr>
    <a:masterClrMapping/>
  </p:clrMapOvr>
  <p:transition spd="med" advTm="173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Challenges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3579" y="1568157"/>
            <a:ext cx="8651902" cy="11570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412653" y="1568157"/>
            <a:ext cx="8523064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How to automatically extract the control logic (i.e., DFA) of both open-source and closed-source SmartApps?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43579" y="3097299"/>
            <a:ext cx="8651902" cy="1699980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412653" y="3155149"/>
            <a:ext cx="8523064" cy="1584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How to automatically capture wireless traffic (i.e., ZigBee and Z-Wave) and conduct side-channel inference to detect SmartApp misbehaviors?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43579" y="5150316"/>
            <a:ext cx="8651902" cy="1126462"/>
          </a:xfrm>
          <a:prstGeom prst="roundRect">
            <a:avLst>
              <a:gd name="adj" fmla="val 14136"/>
            </a:avLst>
          </a:prstGeom>
          <a:solidFill>
            <a:schemeClr val="accent2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Subtitle 2"/>
          <p:cNvSpPr txBox="1"/>
          <p:nvPr/>
        </p:nvSpPr>
        <p:spPr>
          <a:xfrm>
            <a:off x="412653" y="5150316"/>
            <a:ext cx="8363330" cy="106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How to implement and evaluate detection accuracy in a real-world smart home deployment?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6734"/>
      </p:ext>
    </p:extLst>
  </p:cSld>
  <p:clrMapOvr>
    <a:masterClrMapping/>
  </p:clrMapOvr>
  <p:transition spd="med" advTm="155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12320" y="2559154"/>
            <a:ext cx="3522440" cy="79546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725783" y="1284791"/>
            <a:ext cx="7896803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SmartApp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92036"/>
      </p:ext>
    </p:extLst>
  </p:cSld>
  <p:clrMapOvr>
    <a:masterClrMapping/>
  </p:clrMapOvr>
  <p:transition spd="med" advTm="655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System Workflow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8" y="1608478"/>
            <a:ext cx="8037624" cy="45177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99764"/>
      </p:ext>
    </p:extLst>
  </p:cSld>
  <p:clrMapOvr>
    <a:masterClrMapping/>
  </p:clrMapOvr>
  <p:transition spd="med" advTm="572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System Workflow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8" y="1608478"/>
            <a:ext cx="8037624" cy="451773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3189" y="1525351"/>
            <a:ext cx="3815612" cy="25663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74186" y="3331060"/>
            <a:ext cx="3989524" cy="28782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27DF6B4-4E39-4A7E-9B07-284F0FB2367F}"/>
              </a:ext>
            </a:extLst>
          </p:cNvPr>
          <p:cNvGrpSpPr/>
          <p:nvPr/>
        </p:nvGrpSpPr>
        <p:grpSpPr>
          <a:xfrm>
            <a:off x="420759" y="3175192"/>
            <a:ext cx="4180529" cy="1157077"/>
            <a:chOff x="243579" y="1568157"/>
            <a:chExt cx="4180529" cy="1157077"/>
          </a:xfrm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id="{C26AB75B-7F39-400E-8203-5723B39683E8}"/>
                </a:ext>
              </a:extLst>
            </p:cNvPr>
            <p:cNvSpPr/>
            <p:nvPr/>
          </p:nvSpPr>
          <p:spPr>
            <a:xfrm>
              <a:off x="243579" y="1568157"/>
              <a:ext cx="4180529" cy="1157077"/>
            </a:xfrm>
            <a:prstGeom prst="roundRect">
              <a:avLst>
                <a:gd name="adj" fmla="val 14136"/>
              </a:avLst>
            </a:prstGeom>
            <a:solidFill>
              <a:schemeClr val="accent5">
                <a:lumMod val="20000"/>
                <a:lumOff val="8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C7CA64DE-9C8D-45E4-8389-BD80F069CFBE}"/>
                </a:ext>
              </a:extLst>
            </p:cNvPr>
            <p:cNvSpPr txBox="1"/>
            <p:nvPr/>
          </p:nvSpPr>
          <p:spPr>
            <a:xfrm>
              <a:off x="355769" y="1568157"/>
              <a:ext cx="3956148" cy="106721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>
                <a:lnSpc>
                  <a:spcPct val="140000"/>
                </a:lnSpc>
                <a:buNone/>
              </a:pPr>
              <a:r>
                <a:rPr lang="en-US" altLang="zh-CN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How to extract the control logic of both </a:t>
              </a:r>
              <a:r>
                <a:rPr lang="en-US" altLang="zh-CN" sz="2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SmartApps</a:t>
              </a:r>
              <a:r>
                <a:rPr lang="en-US" altLang="zh-CN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44B996F-99A6-4591-9F8C-E76F20FEA17C}"/>
              </a:ext>
            </a:extLst>
          </p:cNvPr>
          <p:cNvGrpSpPr/>
          <p:nvPr/>
        </p:nvGrpSpPr>
        <p:grpSpPr>
          <a:xfrm>
            <a:off x="3647179" y="5289843"/>
            <a:ext cx="5395589" cy="1294357"/>
            <a:chOff x="243579" y="3106808"/>
            <a:chExt cx="5395589" cy="1294357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296399BC-2AFD-4D27-8723-DE4593259B62}"/>
                </a:ext>
              </a:extLst>
            </p:cNvPr>
            <p:cNvSpPr/>
            <p:nvPr/>
          </p:nvSpPr>
          <p:spPr>
            <a:xfrm>
              <a:off x="243579" y="3123389"/>
              <a:ext cx="5395589" cy="1277776"/>
            </a:xfrm>
            <a:prstGeom prst="roundRect">
              <a:avLst>
                <a:gd name="adj" fmla="val 14136"/>
              </a:avLst>
            </a:prstGeom>
            <a:solidFill>
              <a:schemeClr val="accent4">
                <a:lumMod val="20000"/>
                <a:lumOff val="8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B7A878B8-C369-4A82-87F7-9C5142506A8C}"/>
                </a:ext>
              </a:extLst>
            </p:cNvPr>
            <p:cNvSpPr txBox="1"/>
            <p:nvPr/>
          </p:nvSpPr>
          <p:spPr>
            <a:xfrm>
              <a:off x="387253" y="3106808"/>
              <a:ext cx="5226515" cy="106721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>
                <a:lnSpc>
                  <a:spcPct val="140000"/>
                </a:lnSpc>
                <a:buNone/>
              </a:pPr>
              <a:r>
                <a:rPr lang="en-US" altLang="zh-CN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How to capture wireless traffic and conduct side-channel inference?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312858"/>
      </p:ext>
    </p:extLst>
  </p:cSld>
  <p:clrMapOvr>
    <a:masterClrMapping/>
  </p:clrMapOvr>
  <p:transition spd="med" advTm="283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5783" y="3202334"/>
            <a:ext cx="7523272" cy="79546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725783" y="1284791"/>
            <a:ext cx="7896803" cy="578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Benign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47457"/>
      </p:ext>
    </p:extLst>
  </p:cSld>
  <p:clrMapOvr>
    <a:masterClrMapping/>
  </p:clrMapOvr>
  <p:transition spd="med" advTm="287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via SmartApp Analysis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8" y="1608478"/>
            <a:ext cx="8037624" cy="45177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3189" y="1525351"/>
            <a:ext cx="5302666" cy="25663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13973"/>
      </p:ext>
    </p:extLst>
  </p:cSld>
  <p:clrMapOvr>
    <a:masterClrMapping/>
  </p:clrMapOvr>
  <p:transition spd="med" advTm="32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via SmartApp Analysis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8" y="1608478"/>
            <a:ext cx="8037624" cy="45177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3189" y="1525351"/>
            <a:ext cx="5302666" cy="25663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0957" y="1525351"/>
            <a:ext cx="7648899" cy="4972076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861" y="4240555"/>
            <a:ext cx="5304278" cy="1537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2278923" y="4376909"/>
            <a:ext cx="2519320" cy="115662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64174" y="5533535"/>
            <a:ext cx="0" cy="56835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ubtitle 2"/>
          <p:cNvSpPr txBox="1"/>
          <p:nvPr/>
        </p:nvSpPr>
        <p:spPr>
          <a:xfrm>
            <a:off x="1021304" y="1892297"/>
            <a:ext cx="7448606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 utilize </a:t>
            </a: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Deterministic Finite Automaton (DFA)</a:t>
            </a:r>
            <a:r>
              <a:rPr lang="it-IT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model SmartApp and build the model by app analysis</a:t>
            </a:r>
          </a:p>
        </p:txBody>
      </p:sp>
      <p:sp>
        <p:nvSpPr>
          <p:cNvPr id="9" name="Subtitle 2"/>
          <p:cNvSpPr txBox="1"/>
          <p:nvPr/>
        </p:nvSpPr>
        <p:spPr>
          <a:xfrm>
            <a:off x="2838876" y="5933230"/>
            <a:ext cx="1395883" cy="61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endParaRPr lang="it-IT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66691" y="4614761"/>
            <a:ext cx="804410" cy="80565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6" name="Straight Arrow Connector 15"/>
          <p:cNvCxnSpPr>
            <a:endCxn id="15" idx="0"/>
          </p:cNvCxnSpPr>
          <p:nvPr/>
        </p:nvCxnSpPr>
        <p:spPr>
          <a:xfrm>
            <a:off x="2868896" y="3469065"/>
            <a:ext cx="0" cy="114569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/>
          <p:cNvSpPr txBox="1"/>
          <p:nvPr/>
        </p:nvSpPr>
        <p:spPr>
          <a:xfrm>
            <a:off x="2161415" y="2955894"/>
            <a:ext cx="1623774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start state</a:t>
            </a:r>
            <a:endParaRPr lang="it-IT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994591" y="4486900"/>
            <a:ext cx="1240167" cy="386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03721" y="3817857"/>
            <a:ext cx="0" cy="68582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/>
          <p:cNvSpPr txBox="1"/>
          <p:nvPr/>
        </p:nvSpPr>
        <p:spPr>
          <a:xfrm>
            <a:off x="3273224" y="3279395"/>
            <a:ext cx="1623774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symbol</a:t>
            </a:r>
            <a:endParaRPr lang="it-IT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464529" y="4614761"/>
            <a:ext cx="804410" cy="80565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7" name="Straight Arrow Connector 26"/>
          <p:cNvCxnSpPr>
            <a:endCxn id="26" idx="0"/>
          </p:cNvCxnSpPr>
          <p:nvPr/>
        </p:nvCxnSpPr>
        <p:spPr>
          <a:xfrm>
            <a:off x="5866734" y="3469065"/>
            <a:ext cx="0" cy="114569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Subtitle 2"/>
          <p:cNvSpPr txBox="1"/>
          <p:nvPr/>
        </p:nvSpPr>
        <p:spPr>
          <a:xfrm>
            <a:off x="4962528" y="2946016"/>
            <a:ext cx="1808411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accept state</a:t>
            </a:r>
            <a:endParaRPr lang="it-IT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6766"/>
      </p:ext>
    </p:extLst>
  </p:cSld>
  <p:clrMapOvr>
    <a:masterClrMapping/>
  </p:clrMapOvr>
  <p:transition spd="med" advTm="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5" grpId="0" animBg="1"/>
      <p:bldP spid="17" grpId="0" animBg="1"/>
      <p:bldP spid="20" grpId="0" animBg="1"/>
      <p:bldP spid="23" grpId="0" animBg="1"/>
      <p:bldP spid="26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via SmartApp Analysis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8" y="1608478"/>
            <a:ext cx="8037624" cy="45177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8680" y="2171897"/>
            <a:ext cx="1746665" cy="172584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75345" y="2171897"/>
            <a:ext cx="1746665" cy="172584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11769" y="4108233"/>
            <a:ext cx="6879043" cy="201798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1840303" y="4228911"/>
            <a:ext cx="6621977" cy="164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 handle app analysis in </a:t>
            </a: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Open-source SmartApps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Static code analysis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Closed-source SmartApps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NLP analysis</a:t>
            </a:r>
            <a:endParaRPr lang="it-IT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98718"/>
      </p:ext>
    </p:extLst>
  </p:cSld>
  <p:clrMapOvr>
    <a:masterClrMapping/>
  </p:clrMapOvr>
  <p:transition spd="med" advTm="21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dirty="0">
                <a:latin typeface="Bahnschrift SemiBold Condensed" panose="020B0502040204020203" pitchFamily="34" charset="0"/>
              </a:rPr>
              <a:t>Background</a:t>
            </a: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Rapid growth of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home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58" y="4272321"/>
            <a:ext cx="4727030" cy="20331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28313" y="4440189"/>
            <a:ext cx="290079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Household Penetration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Line Callout 2 7"/>
          <p:cNvSpPr/>
          <p:nvPr/>
        </p:nvSpPr>
        <p:spPr>
          <a:xfrm flipH="1">
            <a:off x="2442050" y="4840297"/>
            <a:ext cx="410659" cy="865121"/>
          </a:xfrm>
          <a:prstGeom prst="borderCallout2">
            <a:avLst>
              <a:gd name="adj1" fmla="val 88783"/>
              <a:gd name="adj2" fmla="val -6306"/>
              <a:gd name="adj3" fmla="val 87098"/>
              <a:gd name="adj4" fmla="val -659030"/>
              <a:gd name="adj5" fmla="val 50374"/>
              <a:gd name="adj6" fmla="val -729437"/>
            </a:avLst>
          </a:prstGeom>
          <a:noFill/>
          <a:ln w="19050" cap="flat">
            <a:solidFill>
              <a:srgbClr val="FF00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2773" y="5048364"/>
            <a:ext cx="3580244" cy="877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32.0% in 2018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Expected to hit </a:t>
            </a:r>
            <a:r>
              <a:rPr kumimoji="0" lang="en-US" sz="1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53.1% by 2022</a:t>
            </a:r>
          </a:p>
        </p:txBody>
      </p:sp>
      <p:sp>
        <p:nvSpPr>
          <p:cNvPr id="23" name="Line Callout 2 22"/>
          <p:cNvSpPr/>
          <p:nvPr/>
        </p:nvSpPr>
        <p:spPr>
          <a:xfrm flipH="1">
            <a:off x="4909130" y="4423765"/>
            <a:ext cx="410659" cy="865121"/>
          </a:xfrm>
          <a:prstGeom prst="borderCallout2">
            <a:avLst>
              <a:gd name="adj1" fmla="val 86471"/>
              <a:gd name="adj2" fmla="val -1667"/>
              <a:gd name="adj3" fmla="val 86928"/>
              <a:gd name="adj4" fmla="val -54605"/>
              <a:gd name="adj5" fmla="val 143615"/>
              <a:gd name="adj6" fmla="val -121870"/>
            </a:avLst>
          </a:prstGeom>
          <a:noFill/>
          <a:ln w="19050" cap="flat">
            <a:solidFill>
              <a:srgbClr val="FF00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52787" y="2277857"/>
            <a:ext cx="205921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Market Revenue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82773" y="2883714"/>
            <a:ext cx="3580244" cy="877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$18,877 million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2018</a:t>
            </a:r>
          </a:p>
          <a:p>
            <a:pPr marR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Annual growth rate: 14.8%</a:t>
            </a:r>
          </a:p>
        </p:txBody>
      </p:sp>
      <p:pic>
        <p:nvPicPr>
          <p:cNvPr id="2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229" y="2266933"/>
            <a:ext cx="4688059" cy="176744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Line Callout 2 26"/>
          <p:cNvSpPr/>
          <p:nvPr/>
        </p:nvSpPr>
        <p:spPr>
          <a:xfrm flipH="1">
            <a:off x="2852708" y="2672730"/>
            <a:ext cx="647048" cy="1041043"/>
          </a:xfrm>
          <a:prstGeom prst="borderCallout2">
            <a:avLst>
              <a:gd name="adj1" fmla="val 87143"/>
              <a:gd name="adj2" fmla="val -2508"/>
              <a:gd name="adj3" fmla="val 87091"/>
              <a:gd name="adj4" fmla="val -300959"/>
              <a:gd name="adj5" fmla="val 44453"/>
              <a:gd name="adj6" fmla="val -356131"/>
            </a:avLst>
          </a:prstGeom>
          <a:noFill/>
          <a:ln w="19050" cap="flat">
            <a:solidFill>
              <a:srgbClr val="FF00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1829" y="6337085"/>
            <a:ext cx="180113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＊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Source: Statista, 2018</a:t>
            </a:r>
            <a:endParaRPr kumimoji="0" lang="en-U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38501"/>
      </p:ext>
    </p:extLst>
  </p:cSld>
  <p:clrMapOvr>
    <a:masterClrMapping/>
  </p:clrMapOvr>
  <p:transition spd="med" advTm="9508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Open-source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54" y="1439224"/>
            <a:ext cx="5404691" cy="485624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D919E5C-B643-4FF5-BCF3-90321E6A8A01}"/>
              </a:ext>
            </a:extLst>
          </p:cNvPr>
          <p:cNvGrpSpPr/>
          <p:nvPr/>
        </p:nvGrpSpPr>
        <p:grpSpPr>
          <a:xfrm>
            <a:off x="1607733" y="2737992"/>
            <a:ext cx="6192516" cy="1942164"/>
            <a:chOff x="1607733" y="2737992"/>
            <a:chExt cx="6192516" cy="1942164"/>
          </a:xfrm>
        </p:grpSpPr>
        <p:sp>
          <p:nvSpPr>
            <p:cNvPr id="5" name="Rounded Rectangle 4"/>
            <p:cNvSpPr/>
            <p:nvPr/>
          </p:nvSpPr>
          <p:spPr>
            <a:xfrm>
              <a:off x="1607733" y="2737992"/>
              <a:ext cx="6192516" cy="1942164"/>
            </a:xfrm>
            <a:prstGeom prst="roundRect">
              <a:avLst>
                <a:gd name="adj" fmla="val 14136"/>
              </a:avLst>
            </a:prstGeom>
            <a:solidFill>
              <a:schemeClr val="accent4">
                <a:lumMod val="40000"/>
                <a:lumOff val="6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" name="Subtitle 2"/>
            <p:cNvSpPr txBox="1"/>
            <p:nvPr/>
          </p:nvSpPr>
          <p:spPr>
            <a:xfrm>
              <a:off x="1759215" y="2887311"/>
              <a:ext cx="5932097" cy="16435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>
                <a:lnSpc>
                  <a:spcPct val="140000"/>
                </a:lnSpc>
                <a:buNone/>
              </a:pP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Take a SmartApp </a:t>
              </a:r>
              <a:r>
                <a:rPr lang="en-US" altLang="zh-CN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Smart Light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as example</a:t>
              </a:r>
            </a:p>
            <a:p>
              <a:pPr marL="0" indent="0">
                <a:lnSpc>
                  <a:spcPct val="140000"/>
                </a:lnSpc>
                <a:buNone/>
              </a:pP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It turns light on when motion is detected</a:t>
              </a:r>
            </a:p>
            <a:p>
              <a:pPr marL="0" indent="0">
                <a:lnSpc>
                  <a:spcPct val="140000"/>
                </a:lnSpc>
                <a:buNone/>
              </a:pP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Therefore, it automates two devices </a:t>
              </a:r>
              <a:endParaRPr lang="it-IT" alt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844030" y="1490732"/>
            <a:ext cx="5430315" cy="87439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AE5601B0-F589-49E0-813E-6B2F2555A5F8}"/>
              </a:ext>
            </a:extLst>
          </p:cNvPr>
          <p:cNvSpPr/>
          <p:nvPr/>
        </p:nvSpPr>
        <p:spPr>
          <a:xfrm flipV="1">
            <a:off x="5049006" y="5454738"/>
            <a:ext cx="2250963" cy="83099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EB4AC9E-77C6-46CB-A99A-87440F7B8098}"/>
              </a:ext>
            </a:extLst>
          </p:cNvPr>
          <p:cNvSpPr txBox="1"/>
          <p:nvPr/>
        </p:nvSpPr>
        <p:spPr>
          <a:xfrm>
            <a:off x="5165436" y="5464473"/>
            <a:ext cx="210890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Source code: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Static analysis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00652"/>
      </p:ext>
    </p:extLst>
  </p:cSld>
  <p:clrMapOvr>
    <a:masterClrMapping/>
  </p:clrMapOvr>
  <p:transition spd="med" advTm="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Open-source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54" y="1439224"/>
            <a:ext cx="5404691" cy="48562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7323" y="2153782"/>
            <a:ext cx="7153723" cy="342054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349838" y="2265701"/>
            <a:ext cx="6901208" cy="3135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 achieve DFA building in two steps: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it-IT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code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DFA</a:t>
            </a:r>
          </a:p>
          <a:p>
            <a:pPr>
              <a:lnSpc>
                <a:spcPct val="140000"/>
              </a:lnSpc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 use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AstBuilder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convert code into Abstract Syntax Tree (AST).</a:t>
            </a:r>
          </a:p>
          <a:p>
            <a:pPr>
              <a:lnSpc>
                <a:spcPct val="140000"/>
              </a:lnSpc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translation from AST to DFA is completed based on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SmartApp characteristics </a:t>
            </a:r>
            <a:endParaRPr lang="it-IT" altLang="zh-CN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2F7A783-27EA-405D-99CC-65B85A7D0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877" y="3863061"/>
            <a:ext cx="557212" cy="50006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4B449E-FF94-4170-8C68-D0C5BC5E4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557" y="4847682"/>
            <a:ext cx="443576" cy="6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30663"/>
      </p:ext>
    </p:extLst>
  </p:cSld>
  <p:clrMapOvr>
    <a:masterClrMapping/>
  </p:clrMapOvr>
  <p:transition spd="med" advTm="186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Open-source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9" y="1958178"/>
            <a:ext cx="4310156" cy="387277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1847" y="2733912"/>
            <a:ext cx="3772478" cy="129295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4029" y="4160020"/>
            <a:ext cx="3760296" cy="109116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22899" y="1958178"/>
            <a:ext cx="4086045" cy="16220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5054547" y="2049209"/>
            <a:ext cx="4415857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preferences </a:t>
            </a: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capability</a:t>
            </a:r>
            <a:endParaRPr lang="it-IT" altLang="zh-CN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[motionSensor]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[switch]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822899" y="3894567"/>
            <a:ext cx="4086045" cy="16220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5054547" y="4013105"/>
            <a:ext cx="3842215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subscribe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command &amp; attribute</a:t>
            </a:r>
            <a:endParaRPr lang="it-IT" altLang="zh-CN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[motion.active]</a:t>
            </a:r>
          </a:p>
        </p:txBody>
      </p:sp>
      <p:cxnSp>
        <p:nvCxnSpPr>
          <p:cNvPr id="13" name="Straight Arrow Connector 12"/>
          <p:cNvCxnSpPr>
            <a:stCxn id="7" idx="3"/>
            <a:endCxn id="9" idx="1"/>
          </p:cNvCxnSpPr>
          <p:nvPr/>
        </p:nvCxnSpPr>
        <p:spPr>
          <a:xfrm flipV="1">
            <a:off x="4124325" y="2769214"/>
            <a:ext cx="698574" cy="61117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4124325" y="4705602"/>
            <a:ext cx="698574" cy="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0A1F0-714D-414E-B6E9-0CA9C3143E52}"/>
              </a:ext>
            </a:extLst>
          </p:cNvPr>
          <p:cNvSpPr txBox="1"/>
          <p:nvPr/>
        </p:nvSpPr>
        <p:spPr>
          <a:xfrm>
            <a:off x="629256" y="1406632"/>
            <a:ext cx="394274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DFA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building: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infer DFA symbols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804827"/>
      </p:ext>
    </p:extLst>
  </p:cSld>
  <p:clrMapOvr>
    <a:masterClrMapping/>
  </p:clrMapOvr>
  <p:transition spd="med" advTm="174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Open-source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54" y="1439224"/>
            <a:ext cx="5404691" cy="485624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44031" y="2493510"/>
            <a:ext cx="5430314" cy="162129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28799" y="4214857"/>
            <a:ext cx="5445546" cy="13682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50077" y="1572043"/>
            <a:ext cx="7352900" cy="4877858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468579" y="1665575"/>
            <a:ext cx="6901208" cy="216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Preferences block statement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Extract the capabilities requested by DFA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Subscribe method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Further determine the specific symbols of DFA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849" y="3912136"/>
            <a:ext cx="5304278" cy="1537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3099579" y="4158481"/>
            <a:ext cx="1240167" cy="38676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719662" y="4680958"/>
            <a:ext cx="645707" cy="123491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ubtitle 2"/>
          <p:cNvSpPr txBox="1"/>
          <p:nvPr/>
        </p:nvSpPr>
        <p:spPr>
          <a:xfrm>
            <a:off x="4014640" y="5768992"/>
            <a:ext cx="1623774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symbol</a:t>
            </a:r>
            <a:endParaRPr lang="it-IT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76988" y="4866624"/>
            <a:ext cx="1240167" cy="38676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766444" y="5363795"/>
            <a:ext cx="530627" cy="5413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79DA734E-72A4-4907-9444-648B918E6C8A}"/>
              </a:ext>
            </a:extLst>
          </p:cNvPr>
          <p:cNvSpPr/>
          <p:nvPr/>
        </p:nvSpPr>
        <p:spPr>
          <a:xfrm>
            <a:off x="2604991" y="4037126"/>
            <a:ext cx="2288022" cy="10504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11EE719D-70F1-4D26-A978-B41D35954FBD}"/>
              </a:ext>
            </a:extLst>
          </p:cNvPr>
          <p:cNvSpPr/>
          <p:nvPr/>
        </p:nvSpPr>
        <p:spPr>
          <a:xfrm>
            <a:off x="4117438" y="4296964"/>
            <a:ext cx="2288022" cy="10504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781346"/>
      </p:ext>
    </p:extLst>
  </p:cSld>
  <p:clrMapOvr>
    <a:masterClrMapping/>
  </p:clrMapOvr>
  <p:transition spd="med" advTm="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Open-source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9" y="1958178"/>
            <a:ext cx="4310156" cy="387277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6457" y="5317635"/>
            <a:ext cx="3777867" cy="4791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4029" y="4160020"/>
            <a:ext cx="3760296" cy="109116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22899" y="2834478"/>
            <a:ext cx="4086045" cy="16220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4971613" y="2953016"/>
            <a:ext cx="4415857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subscribe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initial transition</a:t>
            </a:r>
            <a:endParaRPr lang="it-IT" altLang="zh-CN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it-IT" altLang="zh-CN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[motion.active]</a:t>
            </a: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zh-CN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it-IT" altLang="zh-CN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22899" y="4751817"/>
            <a:ext cx="4086045" cy="16220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4971613" y="4870354"/>
            <a:ext cx="4086045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Handler method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intermediate transition </a:t>
            </a: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it-IT" altLang="zh-CN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[switch.on())</a:t>
            </a:r>
            <a:r>
              <a:rPr lang="it-IT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zh-CN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→ </a:t>
            </a:r>
            <a:r>
              <a:rPr lang="en-US" altLang="zh-CN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zh-CN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it-IT" altLang="zh-CN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3" name="Straight Arrow Connector 12"/>
          <p:cNvCxnSpPr>
            <a:endCxn id="9" idx="1"/>
          </p:cNvCxnSpPr>
          <p:nvPr/>
        </p:nvCxnSpPr>
        <p:spPr>
          <a:xfrm flipV="1">
            <a:off x="4124325" y="3645514"/>
            <a:ext cx="698574" cy="106812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124325" y="5581769"/>
            <a:ext cx="698574" cy="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AFF578-B038-4FBC-BE78-D1914F22318F}"/>
              </a:ext>
            </a:extLst>
          </p:cNvPr>
          <p:cNvSpPr txBox="1"/>
          <p:nvPr/>
        </p:nvSpPr>
        <p:spPr>
          <a:xfrm>
            <a:off x="481364" y="1293146"/>
            <a:ext cx="402770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DFA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building: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infer DFA transitions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389268"/>
      </p:ext>
    </p:extLst>
  </p:cSld>
  <p:clrMapOvr>
    <a:masterClrMapping/>
  </p:clrMapOvr>
  <p:transition spd="med" advTm="18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Open-source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54" y="1439224"/>
            <a:ext cx="5404691" cy="485624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44031" y="5680006"/>
            <a:ext cx="5430314" cy="6154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44031" y="4214857"/>
            <a:ext cx="5430314" cy="13682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4586" y="1333622"/>
            <a:ext cx="8589204" cy="5059384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434074" y="1458072"/>
            <a:ext cx="8409623" cy="216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Subscribe method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Indicate one transition from start state to intermediate state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Handler method (may contain if-else logic)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Determine how the state will transition to other states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872" y="3650399"/>
            <a:ext cx="5304278" cy="1537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2369518" y="3964709"/>
            <a:ext cx="2466429" cy="108782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609685" y="4607757"/>
            <a:ext cx="645707" cy="123491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025162" y="5726711"/>
            <a:ext cx="2766387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transition &amp; states</a:t>
            </a:r>
            <a:endParaRPr lang="it-IT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60687" y="4115794"/>
            <a:ext cx="2766123" cy="114892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656467" y="5290594"/>
            <a:ext cx="530627" cy="5413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08715"/>
      </p:ext>
    </p:extLst>
  </p:cSld>
  <p:clrMapOvr>
    <a:masterClrMapping/>
  </p:clrMapOvr>
  <p:transition spd="med" advTm="193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02269" y="2625169"/>
            <a:ext cx="6943832" cy="1513694"/>
          </a:xfrm>
          <a:prstGeom prst="roundRect">
            <a:avLst>
              <a:gd name="adj" fmla="val 14136"/>
            </a:avLst>
          </a:prstGeom>
          <a:solidFill>
            <a:schemeClr val="accent5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196337" y="2753454"/>
            <a:ext cx="6949764" cy="1274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What if we do not have access to the source code of SmartApps?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8391"/>
      </p:ext>
    </p:extLst>
  </p:cSld>
  <p:clrMapOvr>
    <a:masterClrMapping/>
  </p:clrMapOvr>
  <p:transition spd="med" advTm="186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802" y="1332712"/>
            <a:ext cx="2566487" cy="51651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61501" y="2301045"/>
            <a:ext cx="4518049" cy="301209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856649" y="2434986"/>
            <a:ext cx="4158114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Still the same SmartApp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Light</a:t>
            </a:r>
          </a:p>
          <a:p>
            <a:pPr marL="0" indent="0">
              <a:lnSpc>
                <a:spcPct val="140000"/>
              </a:lnSpc>
              <a:buNone/>
            </a:pPr>
            <a:endParaRPr lang="en-US" altLang="zh-CN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Now turn our eyes towards its app interface (i.e., UI)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DC3B2D-24E5-44BF-A69A-DE6C44FFE1F6}"/>
              </a:ext>
            </a:extLst>
          </p:cNvPr>
          <p:cNvSpPr txBox="1"/>
          <p:nvPr/>
        </p:nvSpPr>
        <p:spPr>
          <a:xfrm>
            <a:off x="6064166" y="5132422"/>
            <a:ext cx="209375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rgbClr val="FF0000"/>
                </a:solidFill>
              </a:rPr>
              <a:t>Prompt Sentences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7B5F4001-B81B-441A-B9AC-E83C46CB0418}"/>
              </a:ext>
            </a:extLst>
          </p:cNvPr>
          <p:cNvSpPr/>
          <p:nvPr/>
        </p:nvSpPr>
        <p:spPr>
          <a:xfrm>
            <a:off x="6064166" y="4141466"/>
            <a:ext cx="2093758" cy="468000"/>
          </a:xfrm>
          <a:prstGeom prst="roundRect">
            <a:avLst>
              <a:gd name="adj" fmla="val 4006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886D25D4-B009-49B3-A133-5C053EEA475D}"/>
              </a:ext>
            </a:extLst>
          </p:cNvPr>
          <p:cNvSpPr/>
          <p:nvPr/>
        </p:nvSpPr>
        <p:spPr>
          <a:xfrm>
            <a:off x="6064166" y="4690580"/>
            <a:ext cx="2093758" cy="501193"/>
          </a:xfrm>
          <a:prstGeom prst="roundRect">
            <a:avLst>
              <a:gd name="adj" fmla="val 4006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AEC6764B-E106-46C6-9580-7C9F688AA416}"/>
              </a:ext>
            </a:extLst>
          </p:cNvPr>
          <p:cNvSpPr/>
          <p:nvPr/>
        </p:nvSpPr>
        <p:spPr>
          <a:xfrm>
            <a:off x="6021304" y="3176174"/>
            <a:ext cx="2136620" cy="739094"/>
          </a:xfrm>
          <a:prstGeom prst="roundRect">
            <a:avLst>
              <a:gd name="adj" fmla="val 4006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7B5F4001-B81B-441A-B9AC-E83C46CB0418}"/>
              </a:ext>
            </a:extLst>
          </p:cNvPr>
          <p:cNvSpPr/>
          <p:nvPr/>
        </p:nvSpPr>
        <p:spPr>
          <a:xfrm>
            <a:off x="6021304" y="2319523"/>
            <a:ext cx="2136620" cy="739094"/>
          </a:xfrm>
          <a:prstGeom prst="roundRect">
            <a:avLst>
              <a:gd name="adj" fmla="val 4006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1F010D6A-8454-4FEC-B471-35F3A34E4533}"/>
              </a:ext>
            </a:extLst>
          </p:cNvPr>
          <p:cNvSpPr/>
          <p:nvPr/>
        </p:nvSpPr>
        <p:spPr>
          <a:xfrm>
            <a:off x="5615354" y="2319523"/>
            <a:ext cx="169585" cy="3366902"/>
          </a:xfrm>
          <a:prstGeom prst="leftBrace">
            <a:avLst>
              <a:gd name="adj1" fmla="val 418953"/>
              <a:gd name="adj2" fmla="val 36138"/>
            </a:avLst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3C2CE9-0A54-4682-89CC-A82CAADF61ED}"/>
              </a:ext>
            </a:extLst>
          </p:cNvPr>
          <p:cNvSpPr txBox="1"/>
          <p:nvPr/>
        </p:nvSpPr>
        <p:spPr>
          <a:xfrm>
            <a:off x="3637293" y="3429000"/>
            <a:ext cx="209375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FF0000"/>
                </a:solidFill>
              </a:rPr>
              <a:t>Working logic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38"/>
      </p:ext>
    </p:extLst>
  </p:cSld>
  <p:clrMapOvr>
    <a:masterClrMapping/>
  </p:clrMapOvr>
  <p:transition spd="med" advTm="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  <p:bldP spid="13" grpId="0" animBg="1"/>
      <p:bldP spid="6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3638" y="3030820"/>
            <a:ext cx="6057266" cy="316236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510248" y="1790463"/>
            <a:ext cx="251641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49"/>
            <a:ext cx="1969040" cy="90663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005466" y="1785480"/>
            <a:ext cx="201340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44431" y="3648582"/>
            <a:ext cx="2283829" cy="1443181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343413" y="3800015"/>
            <a:ext cx="2069343" cy="106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Our method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NLP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70686"/>
      </p:ext>
    </p:extLst>
  </p:cSld>
  <p:clrMapOvr>
    <a:masterClrMapping/>
  </p:clrMapOvr>
  <p:transition spd="med" advTm="184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70" y="2895567"/>
            <a:ext cx="6808052" cy="355433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279609" y="1791587"/>
            <a:ext cx="228403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510248" y="1790463"/>
            <a:ext cx="251641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49"/>
            <a:ext cx="1969040" cy="90663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005466" y="1785480"/>
            <a:ext cx="201340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1370" y="2892070"/>
            <a:ext cx="4132924" cy="210649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49700" y="3169753"/>
            <a:ext cx="7072560" cy="289211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948214" y="3354010"/>
            <a:ext cx="6901208" cy="2419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it-IT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uiautomator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 convert the UI hierarchy into XML nodes and then extract the text</a:t>
            </a:r>
          </a:p>
          <a:p>
            <a:pPr marL="0" indent="0">
              <a:lnSpc>
                <a:spcPct val="140000"/>
              </a:lnSpc>
              <a:buNone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&lt;node index="0" </a:t>
            </a:r>
            <a:r>
              <a:rPr lang="en-US" altLang="zh-CN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r>
              <a:rPr lang="en-US" altLang="zh-CN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altLang="zh-CN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When water is sensed</a:t>
            </a:r>
            <a:r>
              <a:rPr lang="en-US" altLang="zh-CN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Resource-id="com.smartthings.android:id/title"&gt;</a:t>
            </a:r>
            <a:endParaRPr lang="it-IT" altLang="zh-CN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24850" y="4429302"/>
            <a:ext cx="9910" cy="4889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47271"/>
      </p:ext>
    </p:extLst>
  </p:cSld>
  <p:clrMapOvr>
    <a:masterClrMapping/>
  </p:clrMapOvr>
  <p:transition spd="med" advTm="184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 Home Platforms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devices are produced by different vendors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57836" y="5206164"/>
            <a:ext cx="3682859" cy="1311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Smart Home Platform: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inter-vendor compatibility</a:t>
            </a:r>
          </a:p>
          <a:p>
            <a:pPr marL="285750" marR="0" indent="-28575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software development ecosystems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6473"/>
          <a:stretch/>
        </p:blipFill>
        <p:spPr>
          <a:xfrm>
            <a:off x="6708888" y="2307869"/>
            <a:ext cx="1302575" cy="1520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6664"/>
          <a:stretch/>
        </p:blipFill>
        <p:spPr>
          <a:xfrm>
            <a:off x="1253256" y="2163950"/>
            <a:ext cx="1278621" cy="1808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45403"/>
          <a:stretch/>
        </p:blipFill>
        <p:spPr>
          <a:xfrm>
            <a:off x="2812237" y="2357963"/>
            <a:ext cx="1861947" cy="1366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24710"/>
          <a:stretch/>
        </p:blipFill>
        <p:spPr>
          <a:xfrm>
            <a:off x="4956288" y="2471652"/>
            <a:ext cx="1470496" cy="1209418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 rot="20397606" flipH="1">
            <a:off x="3826039" y="3784669"/>
            <a:ext cx="395173" cy="829743"/>
          </a:xfrm>
          <a:prstGeom prst="downArrow">
            <a:avLst>
              <a:gd name="adj1" fmla="val 50000"/>
              <a:gd name="adj2" fmla="val 82395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302" y="5206164"/>
            <a:ext cx="3087614" cy="1089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Enable different devices to communicate through 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local gateway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cloud backend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106" y="5206164"/>
            <a:ext cx="1685657" cy="133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2084279" y="4638868"/>
            <a:ext cx="5337357" cy="369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Control multiple devices and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them work together</a:t>
            </a:r>
            <a:endParaRPr kumimoji="0" lang="en-US" sz="1800" b="0" i="1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Down Arrow 18"/>
          <p:cNvSpPr/>
          <p:nvPr/>
        </p:nvSpPr>
        <p:spPr>
          <a:xfrm rot="1202394">
            <a:off x="5332460" y="3777127"/>
            <a:ext cx="395173" cy="829743"/>
          </a:xfrm>
          <a:prstGeom prst="downArrow">
            <a:avLst>
              <a:gd name="adj1" fmla="val 50000"/>
              <a:gd name="adj2" fmla="val 82395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Down Arrow 19"/>
          <p:cNvSpPr/>
          <p:nvPr/>
        </p:nvSpPr>
        <p:spPr>
          <a:xfrm rot="18949347" flipH="1">
            <a:off x="2372567" y="3871609"/>
            <a:ext cx="395173" cy="829743"/>
          </a:xfrm>
          <a:prstGeom prst="downArrow">
            <a:avLst>
              <a:gd name="adj1" fmla="val 50000"/>
              <a:gd name="adj2" fmla="val 82395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Down Arrow 20"/>
          <p:cNvSpPr/>
          <p:nvPr/>
        </p:nvSpPr>
        <p:spPr>
          <a:xfrm rot="2650653">
            <a:off x="6788036" y="3848419"/>
            <a:ext cx="395173" cy="829743"/>
          </a:xfrm>
          <a:prstGeom prst="downArrow">
            <a:avLst>
              <a:gd name="adj1" fmla="val 50000"/>
              <a:gd name="adj2" fmla="val 82395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70651"/>
      </p:ext>
    </p:extLst>
  </p:cSld>
  <p:clrMapOvr>
    <a:masterClrMapping/>
  </p:clrMapOvr>
  <p:transition spd="med" advTm="35086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410850" y="1793470"/>
            <a:ext cx="268319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49"/>
            <a:ext cx="1969040" cy="90663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005466" y="1785480"/>
            <a:ext cx="201340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pic>
        <p:nvPicPr>
          <p:cNvPr id="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70" y="2895567"/>
            <a:ext cx="6808052" cy="35543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ounded Rectangle 20"/>
          <p:cNvSpPr/>
          <p:nvPr/>
        </p:nvSpPr>
        <p:spPr>
          <a:xfrm>
            <a:off x="2758940" y="2875592"/>
            <a:ext cx="5090482" cy="21083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96273"/>
      </p:ext>
    </p:extLst>
  </p:cSld>
  <p:clrMapOvr>
    <a:masterClrMapping/>
  </p:clrMapOvr>
  <p:transition spd="med" advTm="185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372240" y="1253383"/>
            <a:ext cx="268319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  <p:pic>
        <p:nvPicPr>
          <p:cNvPr id="53" name="Picture 1">
            <a:extLst>
              <a:ext uri="{FF2B5EF4-FFF2-40B4-BE49-F238E27FC236}">
                <a16:creationId xmlns:a16="http://schemas.microsoft.com/office/drawing/2014/main" id="{E9B37C07-37DD-418A-A6F6-1153BB9CE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r="257" b="5258"/>
          <a:stretch/>
        </p:blipFill>
        <p:spPr>
          <a:xfrm>
            <a:off x="358034" y="2114622"/>
            <a:ext cx="2474656" cy="401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6A8C8DE9-9B3A-43EA-B857-736116F80688}"/>
              </a:ext>
            </a:extLst>
          </p:cNvPr>
          <p:cNvSpPr/>
          <p:nvPr/>
        </p:nvSpPr>
        <p:spPr>
          <a:xfrm>
            <a:off x="302338" y="2524568"/>
            <a:ext cx="2588259" cy="9698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B21172EC-9129-4386-906D-479CBFD1C8A2}"/>
              </a:ext>
            </a:extLst>
          </p:cNvPr>
          <p:cNvSpPr/>
          <p:nvPr/>
        </p:nvSpPr>
        <p:spPr>
          <a:xfrm>
            <a:off x="6772815" y="2114622"/>
            <a:ext cx="1760473" cy="1224000"/>
          </a:xfrm>
          <a:prstGeom prst="roundRect">
            <a:avLst>
              <a:gd name="adj" fmla="val 14136"/>
            </a:avLst>
          </a:prstGeom>
          <a:solidFill>
            <a:srgbClr val="CCFFFF">
              <a:alpha val="9490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57" name="Straight Arrow Connector 13">
            <a:extLst>
              <a:ext uri="{FF2B5EF4-FFF2-40B4-BE49-F238E27FC236}">
                <a16:creationId xmlns:a16="http://schemas.microsoft.com/office/drawing/2014/main" id="{701338ED-344D-49F4-B6E3-8BE0AA14CA54}"/>
              </a:ext>
            </a:extLst>
          </p:cNvPr>
          <p:cNvCxnSpPr/>
          <p:nvPr/>
        </p:nvCxnSpPr>
        <p:spPr>
          <a:xfrm flipV="1">
            <a:off x="2942845" y="2998699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Subtitle 2">
            <a:extLst>
              <a:ext uri="{FF2B5EF4-FFF2-40B4-BE49-F238E27FC236}">
                <a16:creationId xmlns:a16="http://schemas.microsoft.com/office/drawing/2014/main" id="{1005317F-4790-4250-9028-A8D0A8C0867A}"/>
              </a:ext>
            </a:extLst>
          </p:cNvPr>
          <p:cNvSpPr txBox="1"/>
          <p:nvPr/>
        </p:nvSpPr>
        <p:spPr>
          <a:xfrm>
            <a:off x="549425" y="6134100"/>
            <a:ext cx="2683190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UI text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BCD28760-A5EF-4984-A9E5-B5E3FEEF7A90}"/>
              </a:ext>
            </a:extLst>
          </p:cNvPr>
          <p:cNvSpPr txBox="1"/>
          <p:nvPr/>
        </p:nvSpPr>
        <p:spPr>
          <a:xfrm>
            <a:off x="4307766" y="1389206"/>
            <a:ext cx="834631" cy="435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endParaRPr lang="en-US" altLang="zh-CN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32">
            <a:extLst>
              <a:ext uri="{FF2B5EF4-FFF2-40B4-BE49-F238E27FC236}">
                <a16:creationId xmlns:a16="http://schemas.microsoft.com/office/drawing/2014/main" id="{5ADBA60C-0392-442A-8F9B-931B4FEDC352}"/>
              </a:ext>
            </a:extLst>
          </p:cNvPr>
          <p:cNvSpPr/>
          <p:nvPr/>
        </p:nvSpPr>
        <p:spPr>
          <a:xfrm>
            <a:off x="3695754" y="2079333"/>
            <a:ext cx="2066922" cy="4032000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3FBB039F-113D-4365-AD3C-EA9F7281F88D}"/>
              </a:ext>
            </a:extLst>
          </p:cNvPr>
          <p:cNvSpPr txBox="1"/>
          <p:nvPr/>
        </p:nvSpPr>
        <p:spPr>
          <a:xfrm>
            <a:off x="3985525" y="2091904"/>
            <a:ext cx="2066922" cy="3921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Alarm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Color Control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Color Temperature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Switch Level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Power Meter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D1ADACE6-2522-484E-8F95-F94A8E257F59}"/>
              </a:ext>
            </a:extLst>
          </p:cNvPr>
          <p:cNvSpPr txBox="1"/>
          <p:nvPr/>
        </p:nvSpPr>
        <p:spPr>
          <a:xfrm>
            <a:off x="3024081" y="6012914"/>
            <a:ext cx="3838746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Capability candidate sets</a:t>
            </a:r>
          </a:p>
        </p:txBody>
      </p:sp>
      <p:cxnSp>
        <p:nvCxnSpPr>
          <p:cNvPr id="64" name="Straight Arrow Connector 13">
            <a:extLst>
              <a:ext uri="{FF2B5EF4-FFF2-40B4-BE49-F238E27FC236}">
                <a16:creationId xmlns:a16="http://schemas.microsoft.com/office/drawing/2014/main" id="{5C3AA212-73F9-4816-9419-CC062B19A35F}"/>
              </a:ext>
            </a:extLst>
          </p:cNvPr>
          <p:cNvCxnSpPr/>
          <p:nvPr/>
        </p:nvCxnSpPr>
        <p:spPr>
          <a:xfrm flipV="1">
            <a:off x="5977975" y="2514766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Subtitle 2">
            <a:extLst>
              <a:ext uri="{FF2B5EF4-FFF2-40B4-BE49-F238E27FC236}">
                <a16:creationId xmlns:a16="http://schemas.microsoft.com/office/drawing/2014/main" id="{5252140B-710F-42C1-82EE-0A2C8E74AAD9}"/>
              </a:ext>
            </a:extLst>
          </p:cNvPr>
          <p:cNvSpPr txBox="1"/>
          <p:nvPr/>
        </p:nvSpPr>
        <p:spPr>
          <a:xfrm>
            <a:off x="6862827" y="2220347"/>
            <a:ext cx="1670461" cy="106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NLP Analysis</a:t>
            </a:r>
          </a:p>
        </p:txBody>
      </p:sp>
      <p:cxnSp>
        <p:nvCxnSpPr>
          <p:cNvPr id="66" name="Straight Arrow Connector 13">
            <a:extLst>
              <a:ext uri="{FF2B5EF4-FFF2-40B4-BE49-F238E27FC236}">
                <a16:creationId xmlns:a16="http://schemas.microsoft.com/office/drawing/2014/main" id="{199174EC-0369-476B-9374-6630877BD551}"/>
              </a:ext>
            </a:extLst>
          </p:cNvPr>
          <p:cNvCxnSpPr>
            <a:cxnSpLocks/>
          </p:cNvCxnSpPr>
          <p:nvPr/>
        </p:nvCxnSpPr>
        <p:spPr>
          <a:xfrm rot="5400000" flipV="1">
            <a:off x="7291403" y="3743847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Rounded Rectangle 32">
            <a:extLst>
              <a:ext uri="{FF2B5EF4-FFF2-40B4-BE49-F238E27FC236}">
                <a16:creationId xmlns:a16="http://schemas.microsoft.com/office/drawing/2014/main" id="{F30C8CC0-E59D-4FA7-B80F-4B562593EE87}"/>
              </a:ext>
            </a:extLst>
          </p:cNvPr>
          <p:cNvSpPr/>
          <p:nvPr/>
        </p:nvSpPr>
        <p:spPr>
          <a:xfrm>
            <a:off x="6567833" y="4189775"/>
            <a:ext cx="2066922" cy="936000"/>
          </a:xfrm>
          <a:prstGeom prst="roundRect">
            <a:avLst>
              <a:gd name="adj" fmla="val 14136"/>
            </a:avLst>
          </a:prstGeom>
          <a:solidFill>
            <a:srgbClr val="92D050">
              <a:alpha val="9490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AC4512AC-A372-46CD-B35D-A547099421BE}"/>
              </a:ext>
            </a:extLst>
          </p:cNvPr>
          <p:cNvSpPr txBox="1"/>
          <p:nvPr/>
        </p:nvSpPr>
        <p:spPr>
          <a:xfrm>
            <a:off x="6664596" y="4216464"/>
            <a:ext cx="2066922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Switch.on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A1DD1666-52D5-43BB-8436-C52D5B8050FA}"/>
              </a:ext>
            </a:extLst>
          </p:cNvPr>
          <p:cNvSpPr txBox="1"/>
          <p:nvPr/>
        </p:nvSpPr>
        <p:spPr>
          <a:xfrm>
            <a:off x="6552063" y="5125775"/>
            <a:ext cx="2278987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Final symbol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50E32-D1C0-4FA3-9AEE-7C91149AC3A1}"/>
              </a:ext>
            </a:extLst>
          </p:cNvPr>
          <p:cNvGrpSpPr/>
          <p:nvPr/>
        </p:nvGrpSpPr>
        <p:grpSpPr>
          <a:xfrm>
            <a:off x="1196337" y="2625169"/>
            <a:ext cx="6949764" cy="1513694"/>
            <a:chOff x="1196337" y="2625169"/>
            <a:chExt cx="6949764" cy="1513694"/>
          </a:xfrm>
        </p:grpSpPr>
        <p:sp>
          <p:nvSpPr>
            <p:cNvPr id="70" name="Rounded Rectangle 4">
              <a:extLst>
                <a:ext uri="{FF2B5EF4-FFF2-40B4-BE49-F238E27FC236}">
                  <a16:creationId xmlns:a16="http://schemas.microsoft.com/office/drawing/2014/main" id="{9D6E7B81-D140-4D04-81B1-9FE3449DE46C}"/>
                </a:ext>
              </a:extLst>
            </p:cNvPr>
            <p:cNvSpPr/>
            <p:nvPr/>
          </p:nvSpPr>
          <p:spPr>
            <a:xfrm>
              <a:off x="1202269" y="2625169"/>
              <a:ext cx="6943832" cy="1513694"/>
            </a:xfrm>
            <a:prstGeom prst="roundRect">
              <a:avLst>
                <a:gd name="adj" fmla="val 14136"/>
              </a:avLst>
            </a:prstGeom>
            <a:solidFill>
              <a:schemeClr val="accent5">
                <a:lumMod val="40000"/>
                <a:lumOff val="6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1" name="Subtitle 2">
              <a:extLst>
                <a:ext uri="{FF2B5EF4-FFF2-40B4-BE49-F238E27FC236}">
                  <a16:creationId xmlns:a16="http://schemas.microsoft.com/office/drawing/2014/main" id="{3C626B67-43FB-4D01-8A18-45CE2F552C09}"/>
                </a:ext>
              </a:extLst>
            </p:cNvPr>
            <p:cNvSpPr txBox="1"/>
            <p:nvPr/>
          </p:nvSpPr>
          <p:spPr>
            <a:xfrm>
              <a:off x="1196337" y="2753454"/>
              <a:ext cx="6949764" cy="1219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zh-CN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Directly applying NLP for UI text can not achieve good performance </a:t>
              </a:r>
              <a:endParaRPr lang="en-US" altLang="zh-C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737758"/>
      </p:ext>
    </p:extLst>
  </p:cSld>
  <p:clrMapOvr>
    <a:masterClrMapping/>
  </p:clrMapOvr>
  <p:transition spd="med" advTm="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410850" y="1793470"/>
            <a:ext cx="268319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49"/>
            <a:ext cx="1969040" cy="90663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005466" y="1785480"/>
            <a:ext cx="201340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7195E7-CB27-4719-924A-08A4ED348B9D}"/>
              </a:ext>
            </a:extLst>
          </p:cNvPr>
          <p:cNvGrpSpPr/>
          <p:nvPr/>
        </p:nvGrpSpPr>
        <p:grpSpPr>
          <a:xfrm>
            <a:off x="4064000" y="4251147"/>
            <a:ext cx="4796904" cy="1976655"/>
            <a:chOff x="358034" y="2895567"/>
            <a:chExt cx="5214870" cy="4012878"/>
          </a:xfrm>
        </p:grpSpPr>
        <p:sp>
          <p:nvSpPr>
            <p:cNvPr id="18" name="Rounded Rectangle 17"/>
            <p:cNvSpPr/>
            <p:nvPr/>
          </p:nvSpPr>
          <p:spPr>
            <a:xfrm>
              <a:off x="358034" y="2959246"/>
              <a:ext cx="5214870" cy="3949199"/>
            </a:xfrm>
            <a:prstGeom prst="roundRect">
              <a:avLst>
                <a:gd name="adj" fmla="val 14136"/>
              </a:avLst>
            </a:prstGeom>
            <a:solidFill>
              <a:schemeClr val="accent4">
                <a:lumMod val="40000"/>
                <a:lumOff val="6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" name="Subtitle 2"/>
            <p:cNvSpPr txBox="1"/>
            <p:nvPr/>
          </p:nvSpPr>
          <p:spPr>
            <a:xfrm>
              <a:off x="524574" y="2895567"/>
              <a:ext cx="4772272" cy="37212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>
                <a:lnSpc>
                  <a:spcPct val="140000"/>
                </a:lnSpc>
                <a:spcBef>
                  <a:spcPts val="1200"/>
                </a:spcBef>
                <a:buNone/>
              </a:pPr>
              <a:r>
                <a:rPr lang="it-IT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Our strategy </a:t>
              </a:r>
              <a:r>
                <a:rPr lang="it-IT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: reduce candidate numbers before using NLP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ACB1957-A4F8-48DA-B9D6-FCB0AA3121C3}"/>
              </a:ext>
            </a:extLst>
          </p:cNvPr>
          <p:cNvGrpSpPr/>
          <p:nvPr/>
        </p:nvGrpSpPr>
        <p:grpSpPr>
          <a:xfrm>
            <a:off x="926620" y="2730478"/>
            <a:ext cx="6949764" cy="1377016"/>
            <a:chOff x="170301" y="2770557"/>
            <a:chExt cx="6949764" cy="1513694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DCBC04E-63AC-4548-A3BC-473E37DD2C07}"/>
                </a:ext>
              </a:extLst>
            </p:cNvPr>
            <p:cNvSpPr/>
            <p:nvPr/>
          </p:nvSpPr>
          <p:spPr>
            <a:xfrm>
              <a:off x="176233" y="2770557"/>
              <a:ext cx="6943832" cy="1513694"/>
            </a:xfrm>
            <a:prstGeom prst="roundRect">
              <a:avLst>
                <a:gd name="adj" fmla="val 14136"/>
              </a:avLst>
            </a:prstGeom>
            <a:solidFill>
              <a:schemeClr val="accent5">
                <a:lumMod val="40000"/>
                <a:lumOff val="6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2ADB66AC-69C9-43F9-A5A0-8DB4A6E2CB27}"/>
                </a:ext>
              </a:extLst>
            </p:cNvPr>
            <p:cNvSpPr txBox="1"/>
            <p:nvPr/>
          </p:nvSpPr>
          <p:spPr>
            <a:xfrm>
              <a:off x="170301" y="2898842"/>
              <a:ext cx="6949764" cy="1219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zh-CN" b="1" i="1" dirty="0">
                  <a:latin typeface="Arial" panose="020B0604020202020204" pitchFamily="34" charset="0"/>
                  <a:cs typeface="Arial" panose="020B0604020202020204" pitchFamily="34" charset="0"/>
                </a:rPr>
                <a:t>Directly applying NLP for UI text can not achieve good performance 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96932E4-58A4-474E-BE81-5A862E548122}"/>
              </a:ext>
            </a:extLst>
          </p:cNvPr>
          <p:cNvGrpSpPr/>
          <p:nvPr/>
        </p:nvGrpSpPr>
        <p:grpSpPr>
          <a:xfrm>
            <a:off x="170301" y="4489006"/>
            <a:ext cx="3754597" cy="1377016"/>
            <a:chOff x="170301" y="3927430"/>
            <a:chExt cx="3831080" cy="1513694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754F102A-AAFF-4D26-8F57-CA014F9E783A}"/>
                </a:ext>
              </a:extLst>
            </p:cNvPr>
            <p:cNvSpPr/>
            <p:nvPr/>
          </p:nvSpPr>
          <p:spPr>
            <a:xfrm>
              <a:off x="176233" y="3927430"/>
              <a:ext cx="3825148" cy="1513694"/>
            </a:xfrm>
            <a:prstGeom prst="roundRect">
              <a:avLst>
                <a:gd name="adj" fmla="val 14136"/>
              </a:avLst>
            </a:prstGeom>
            <a:solidFill>
              <a:srgbClr val="DEEBF7">
                <a:alpha val="94902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54317EC1-0D72-4607-8D12-2BEB81F20F2D}"/>
                </a:ext>
              </a:extLst>
            </p:cNvPr>
            <p:cNvSpPr txBox="1"/>
            <p:nvPr/>
          </p:nvSpPr>
          <p:spPr>
            <a:xfrm>
              <a:off x="170301" y="3981190"/>
              <a:ext cx="3831080" cy="11860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zh-CN" b="1" i="1" dirty="0">
                  <a:latin typeface="Arial" panose="020B0604020202020204" pitchFamily="34" charset="0"/>
                  <a:cs typeface="Arial" panose="020B0604020202020204" pitchFamily="34" charset="0"/>
                </a:rPr>
                <a:t>No adequate training data for SmartThings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963560"/>
      </p:ext>
    </p:extLst>
  </p:cSld>
  <p:clrMapOvr>
    <a:masterClrMapping/>
  </p:clrMapOvr>
  <p:transition spd="med" advTm="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410850" y="1793470"/>
            <a:ext cx="268319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49"/>
            <a:ext cx="1969040" cy="90663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005466" y="1785480"/>
            <a:ext cx="201340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pic>
        <p:nvPicPr>
          <p:cNvPr id="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70" y="2895567"/>
            <a:ext cx="6808052" cy="35543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ounded Rectangle 20"/>
          <p:cNvSpPr/>
          <p:nvPr/>
        </p:nvSpPr>
        <p:spPr>
          <a:xfrm>
            <a:off x="2758940" y="2875592"/>
            <a:ext cx="5090482" cy="21083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8034" y="2959246"/>
            <a:ext cx="5225493" cy="3445896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524573" y="2921673"/>
            <a:ext cx="5058954" cy="342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Candidate reduction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Text descriptions for SmartApps require a unique language model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However, our training set is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inadequate</a:t>
            </a:r>
            <a:endParaRPr lang="it-IT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r>
              <a:rPr lang="it-IT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Our strategy 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test all the device candidates for a certain SmartApp and reduce the candidate set in advance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1530" y="1160528"/>
            <a:ext cx="8797341" cy="5397289"/>
          </a:xfrm>
          <a:prstGeom prst="roundRect">
            <a:avLst>
              <a:gd name="adj" fmla="val 14136"/>
            </a:avLst>
          </a:prstGeom>
          <a:solidFill>
            <a:schemeClr val="accent1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r="257"/>
          <a:stretch/>
        </p:blipFill>
        <p:spPr>
          <a:xfrm>
            <a:off x="1203931" y="1455654"/>
            <a:ext cx="2474656" cy="425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262"/>
          <a:stretch/>
        </p:blipFill>
        <p:spPr>
          <a:xfrm>
            <a:off x="5457493" y="1455655"/>
            <a:ext cx="2480977" cy="425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Subtitle 2"/>
          <p:cNvSpPr txBox="1"/>
          <p:nvPr/>
        </p:nvSpPr>
        <p:spPr>
          <a:xfrm>
            <a:off x="4616984" y="5706235"/>
            <a:ext cx="4275194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Reduced candidate device set</a:t>
            </a:r>
          </a:p>
        </p:txBody>
      </p:sp>
      <p:sp>
        <p:nvSpPr>
          <p:cNvPr id="25" name="Subtitle 2"/>
          <p:cNvSpPr txBox="1"/>
          <p:nvPr/>
        </p:nvSpPr>
        <p:spPr>
          <a:xfrm>
            <a:off x="1191155" y="5697678"/>
            <a:ext cx="2743211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Test each options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742625" y="1542474"/>
            <a:ext cx="1654131" cy="46466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34283" y="2761684"/>
            <a:ext cx="1628323" cy="266006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148235" y="1865600"/>
            <a:ext cx="2588259" cy="9698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68737" y="1343353"/>
            <a:ext cx="2630470" cy="44663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20026"/>
      </p:ext>
    </p:extLst>
  </p:cSld>
  <p:clrMapOvr>
    <a:masterClrMapping/>
  </p:clrMapOvr>
  <p:transition spd="med" advTm="184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410850" y="1793470"/>
            <a:ext cx="268319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49"/>
            <a:ext cx="1969040" cy="90663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005466" y="1785480"/>
            <a:ext cx="201340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pic>
        <p:nvPicPr>
          <p:cNvPr id="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70" y="2895567"/>
            <a:ext cx="6808052" cy="35543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ounded Rectangle 20"/>
          <p:cNvSpPr/>
          <p:nvPr/>
        </p:nvSpPr>
        <p:spPr>
          <a:xfrm>
            <a:off x="2758940" y="2875592"/>
            <a:ext cx="5090482" cy="21083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8034" y="2959246"/>
            <a:ext cx="5225493" cy="3445896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524573" y="2921673"/>
            <a:ext cx="5058954" cy="342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Candidate reduction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Text descriptions for SmartApps require a unique language model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However, our training set is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inadequate</a:t>
            </a:r>
            <a:endParaRPr lang="it-IT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r>
              <a:rPr lang="it-IT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Our strategy 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test all the device candidates for a certain SmartApp and reduce the candidate set in advance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1530" y="1196341"/>
            <a:ext cx="8739590" cy="5253562"/>
          </a:xfrm>
          <a:prstGeom prst="roundRect">
            <a:avLst>
              <a:gd name="adj" fmla="val 14136"/>
            </a:avLst>
          </a:prstGeom>
          <a:solidFill>
            <a:schemeClr val="accent1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262"/>
          <a:stretch/>
        </p:blipFill>
        <p:spPr>
          <a:xfrm>
            <a:off x="693685" y="1542692"/>
            <a:ext cx="2480977" cy="425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Subtitle 2"/>
          <p:cNvSpPr txBox="1"/>
          <p:nvPr/>
        </p:nvSpPr>
        <p:spPr>
          <a:xfrm>
            <a:off x="3410850" y="5784627"/>
            <a:ext cx="3554798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Capability candidate set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18660" y="1768217"/>
            <a:ext cx="2652370" cy="3504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116838" y="1400725"/>
            <a:ext cx="2272888" cy="914438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Subtitle 2"/>
          <p:cNvSpPr txBox="1"/>
          <p:nvPr/>
        </p:nvSpPr>
        <p:spPr>
          <a:xfrm>
            <a:off x="4307766" y="1389206"/>
            <a:ext cx="834631" cy="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Alarm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00372" y="4562272"/>
            <a:ext cx="2289354" cy="1233446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Subtitle 2"/>
          <p:cNvSpPr txBox="1"/>
          <p:nvPr/>
        </p:nvSpPr>
        <p:spPr>
          <a:xfrm>
            <a:off x="4298086" y="4539990"/>
            <a:ext cx="1544215" cy="1255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Power Meter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100372" y="2460642"/>
            <a:ext cx="2289354" cy="196114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Subtitle 2"/>
          <p:cNvSpPr txBox="1"/>
          <p:nvPr/>
        </p:nvSpPr>
        <p:spPr>
          <a:xfrm>
            <a:off x="4301250" y="2412514"/>
            <a:ext cx="2066922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Color Control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Color Temperature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Switch Level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8660" y="2783822"/>
            <a:ext cx="2652370" cy="3504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09829" y="3197475"/>
            <a:ext cx="2652370" cy="3504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7" name="Straight Arrow Connector 46"/>
          <p:cNvCxnSpPr>
            <a:endCxn id="29" idx="1"/>
          </p:cNvCxnSpPr>
          <p:nvPr/>
        </p:nvCxnSpPr>
        <p:spPr>
          <a:xfrm flipV="1">
            <a:off x="3331331" y="1857944"/>
            <a:ext cx="785507" cy="8520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33" idx="1"/>
          </p:cNvCxnSpPr>
          <p:nvPr/>
        </p:nvCxnSpPr>
        <p:spPr>
          <a:xfrm>
            <a:off x="3329252" y="2970952"/>
            <a:ext cx="771120" cy="47026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31" idx="1"/>
          </p:cNvCxnSpPr>
          <p:nvPr/>
        </p:nvCxnSpPr>
        <p:spPr>
          <a:xfrm>
            <a:off x="3266138" y="3579068"/>
            <a:ext cx="834234" cy="159992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264091" y="3897892"/>
            <a:ext cx="1501919" cy="57209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1" name="Subtitle 2"/>
          <p:cNvSpPr txBox="1"/>
          <p:nvPr/>
        </p:nvSpPr>
        <p:spPr>
          <a:xfrm>
            <a:off x="7464969" y="3849764"/>
            <a:ext cx="1140896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en-US" altLang="zh-CN" sz="1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Subtitle 2"/>
          <p:cNvSpPr txBox="1"/>
          <p:nvPr/>
        </p:nvSpPr>
        <p:spPr>
          <a:xfrm>
            <a:off x="7250806" y="2437309"/>
            <a:ext cx="1639314" cy="1381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capability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candidates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404750" y="1847786"/>
            <a:ext cx="814318" cy="20819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402671" y="3471879"/>
            <a:ext cx="785341" cy="71882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1" idx="3"/>
          </p:cNvCxnSpPr>
          <p:nvPr/>
        </p:nvCxnSpPr>
        <p:spPr>
          <a:xfrm flipV="1">
            <a:off x="6389726" y="4316765"/>
            <a:ext cx="798286" cy="86223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Subtitle 2"/>
          <p:cNvSpPr txBox="1"/>
          <p:nvPr/>
        </p:nvSpPr>
        <p:spPr>
          <a:xfrm>
            <a:off x="7811460" y="4443839"/>
            <a:ext cx="311674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zh-CN" alt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</a:t>
            </a:r>
            <a:endParaRPr lang="en-US" altLang="zh-CN" sz="1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10A4180-BDFC-48D6-89C4-68F95EAE1819}"/>
              </a:ext>
            </a:extLst>
          </p:cNvPr>
          <p:cNvSpPr txBox="1"/>
          <p:nvPr/>
        </p:nvSpPr>
        <p:spPr>
          <a:xfrm>
            <a:off x="6862731" y="4882330"/>
            <a:ext cx="2262960" cy="54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to 1</a:t>
            </a:r>
          </a:p>
        </p:txBody>
      </p:sp>
    </p:spTree>
    <p:extLst>
      <p:ext uri="{BB962C8B-B14F-4D97-AF65-F5344CB8AC3E}">
        <p14:creationId xmlns:p14="http://schemas.microsoft.com/office/powerpoint/2010/main" val="997142512"/>
      </p:ext>
    </p:extLst>
  </p:cSld>
  <p:clrMapOvr>
    <a:masterClrMapping/>
  </p:clrMapOvr>
  <p:transition spd="med" advTm="179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  <p:pic>
        <p:nvPicPr>
          <p:cNvPr id="39" name="Picture 1">
            <a:extLst>
              <a:ext uri="{FF2B5EF4-FFF2-40B4-BE49-F238E27FC236}">
                <a16:creationId xmlns:a16="http://schemas.microsoft.com/office/drawing/2014/main" id="{5D2505B0-165B-43FB-B2F4-C4F26E990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r="257" b="5258"/>
          <a:stretch/>
        </p:blipFill>
        <p:spPr>
          <a:xfrm>
            <a:off x="358034" y="2114622"/>
            <a:ext cx="2474656" cy="401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Rounded Rectangle 26">
            <a:extLst>
              <a:ext uri="{FF2B5EF4-FFF2-40B4-BE49-F238E27FC236}">
                <a16:creationId xmlns:a16="http://schemas.microsoft.com/office/drawing/2014/main" id="{F8CEDCDC-73AB-4A92-A625-9D7C16CACE17}"/>
              </a:ext>
            </a:extLst>
          </p:cNvPr>
          <p:cNvSpPr/>
          <p:nvPr/>
        </p:nvSpPr>
        <p:spPr>
          <a:xfrm>
            <a:off x="302338" y="2524568"/>
            <a:ext cx="2588259" cy="9698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1" name="Rounded Rectangle 12">
            <a:extLst>
              <a:ext uri="{FF2B5EF4-FFF2-40B4-BE49-F238E27FC236}">
                <a16:creationId xmlns:a16="http://schemas.microsoft.com/office/drawing/2014/main" id="{CF160DD4-FA45-4111-8558-A779F9BDD161}"/>
              </a:ext>
            </a:extLst>
          </p:cNvPr>
          <p:cNvSpPr/>
          <p:nvPr/>
        </p:nvSpPr>
        <p:spPr>
          <a:xfrm>
            <a:off x="6695198" y="2119365"/>
            <a:ext cx="920044" cy="786932"/>
          </a:xfrm>
          <a:prstGeom prst="roundRect">
            <a:avLst>
              <a:gd name="adj" fmla="val 14136"/>
            </a:avLst>
          </a:prstGeom>
          <a:solidFill>
            <a:srgbClr val="CCFFFF">
              <a:alpha val="9490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3" name="Straight Arrow Connector 13">
            <a:extLst>
              <a:ext uri="{FF2B5EF4-FFF2-40B4-BE49-F238E27FC236}">
                <a16:creationId xmlns:a16="http://schemas.microsoft.com/office/drawing/2014/main" id="{947416A7-F47B-41D1-8990-4F02252E8709}"/>
              </a:ext>
            </a:extLst>
          </p:cNvPr>
          <p:cNvCxnSpPr/>
          <p:nvPr/>
        </p:nvCxnSpPr>
        <p:spPr>
          <a:xfrm flipV="1">
            <a:off x="2942845" y="2998699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Subtitle 2">
            <a:extLst>
              <a:ext uri="{FF2B5EF4-FFF2-40B4-BE49-F238E27FC236}">
                <a16:creationId xmlns:a16="http://schemas.microsoft.com/office/drawing/2014/main" id="{61FD5152-724E-4789-91CB-C7F44942A42B}"/>
              </a:ext>
            </a:extLst>
          </p:cNvPr>
          <p:cNvSpPr txBox="1"/>
          <p:nvPr/>
        </p:nvSpPr>
        <p:spPr>
          <a:xfrm>
            <a:off x="549425" y="6134100"/>
            <a:ext cx="2683190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UI text</a:t>
            </a:r>
          </a:p>
        </p:txBody>
      </p:sp>
      <p:sp>
        <p:nvSpPr>
          <p:cNvPr id="45" name="Rounded Rectangle 32">
            <a:extLst>
              <a:ext uri="{FF2B5EF4-FFF2-40B4-BE49-F238E27FC236}">
                <a16:creationId xmlns:a16="http://schemas.microsoft.com/office/drawing/2014/main" id="{94F6FD7F-8D89-4A87-8304-699E0C3F4097}"/>
              </a:ext>
            </a:extLst>
          </p:cNvPr>
          <p:cNvSpPr/>
          <p:nvPr/>
        </p:nvSpPr>
        <p:spPr>
          <a:xfrm>
            <a:off x="3679484" y="1241744"/>
            <a:ext cx="2209280" cy="329173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0C7320D8-4546-4833-A92A-32C5478E116E}"/>
              </a:ext>
            </a:extLst>
          </p:cNvPr>
          <p:cNvSpPr txBox="1"/>
          <p:nvPr/>
        </p:nvSpPr>
        <p:spPr>
          <a:xfrm>
            <a:off x="3826584" y="1284791"/>
            <a:ext cx="2066922" cy="315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Alarm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Color Control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Color Temperature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Switch Level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Power Meter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9D429100-14DA-44D7-AE45-E4C134A8B31C}"/>
              </a:ext>
            </a:extLst>
          </p:cNvPr>
          <p:cNvSpPr txBox="1"/>
          <p:nvPr/>
        </p:nvSpPr>
        <p:spPr>
          <a:xfrm>
            <a:off x="4124276" y="4445682"/>
            <a:ext cx="1925429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cxnSp>
        <p:nvCxnSpPr>
          <p:cNvPr id="49" name="Straight Arrow Connector 13">
            <a:extLst>
              <a:ext uri="{FF2B5EF4-FFF2-40B4-BE49-F238E27FC236}">
                <a16:creationId xmlns:a16="http://schemas.microsoft.com/office/drawing/2014/main" id="{5EA0208A-FE04-492C-9F90-0D5BF0985F44}"/>
              </a:ext>
            </a:extLst>
          </p:cNvPr>
          <p:cNvCxnSpPr/>
          <p:nvPr/>
        </p:nvCxnSpPr>
        <p:spPr>
          <a:xfrm flipV="1">
            <a:off x="5977975" y="2514766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Subtitle 2">
            <a:extLst>
              <a:ext uri="{FF2B5EF4-FFF2-40B4-BE49-F238E27FC236}">
                <a16:creationId xmlns:a16="http://schemas.microsoft.com/office/drawing/2014/main" id="{BA502FE9-72AF-4928-B8CE-4E8B1D1CEFBD}"/>
              </a:ext>
            </a:extLst>
          </p:cNvPr>
          <p:cNvSpPr txBox="1"/>
          <p:nvPr/>
        </p:nvSpPr>
        <p:spPr>
          <a:xfrm>
            <a:off x="6862827" y="2220347"/>
            <a:ext cx="1670461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NLP</a:t>
            </a:r>
          </a:p>
        </p:txBody>
      </p:sp>
      <p:cxnSp>
        <p:nvCxnSpPr>
          <p:cNvPr id="53" name="Straight Arrow Connector 13">
            <a:extLst>
              <a:ext uri="{FF2B5EF4-FFF2-40B4-BE49-F238E27FC236}">
                <a16:creationId xmlns:a16="http://schemas.microsoft.com/office/drawing/2014/main" id="{F80FBEAD-A320-45C3-B9DB-628050285F52}"/>
              </a:ext>
            </a:extLst>
          </p:cNvPr>
          <p:cNvCxnSpPr>
            <a:cxnSpLocks/>
          </p:cNvCxnSpPr>
          <p:nvPr/>
        </p:nvCxnSpPr>
        <p:spPr>
          <a:xfrm rot="5400000" flipV="1">
            <a:off x="6878144" y="342662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32">
            <a:extLst>
              <a:ext uri="{FF2B5EF4-FFF2-40B4-BE49-F238E27FC236}">
                <a16:creationId xmlns:a16="http://schemas.microsoft.com/office/drawing/2014/main" id="{CA5A7181-7D6C-4CF0-BE00-2BCD985BC7E7}"/>
              </a:ext>
            </a:extLst>
          </p:cNvPr>
          <p:cNvSpPr/>
          <p:nvPr/>
        </p:nvSpPr>
        <p:spPr>
          <a:xfrm>
            <a:off x="6567833" y="3822941"/>
            <a:ext cx="2066922" cy="936000"/>
          </a:xfrm>
          <a:prstGeom prst="roundRect">
            <a:avLst>
              <a:gd name="adj" fmla="val 14136"/>
            </a:avLst>
          </a:prstGeom>
          <a:solidFill>
            <a:srgbClr val="92D050">
              <a:alpha val="9490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BA45484F-C12E-4D96-9DF9-D87A95B20CB6}"/>
              </a:ext>
            </a:extLst>
          </p:cNvPr>
          <p:cNvSpPr txBox="1"/>
          <p:nvPr/>
        </p:nvSpPr>
        <p:spPr>
          <a:xfrm>
            <a:off x="6677651" y="3752621"/>
            <a:ext cx="2066922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Switch.on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58912E0E-5026-4411-A557-2C2963093782}"/>
              </a:ext>
            </a:extLst>
          </p:cNvPr>
          <p:cNvSpPr txBox="1"/>
          <p:nvPr/>
        </p:nvSpPr>
        <p:spPr>
          <a:xfrm>
            <a:off x="6677651" y="4185601"/>
            <a:ext cx="2278987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Final symbol</a:t>
            </a:r>
          </a:p>
        </p:txBody>
      </p:sp>
      <p:cxnSp>
        <p:nvCxnSpPr>
          <p:cNvPr id="63" name="Straight Arrow Connector 13">
            <a:extLst>
              <a:ext uri="{FF2B5EF4-FFF2-40B4-BE49-F238E27FC236}">
                <a16:creationId xmlns:a16="http://schemas.microsoft.com/office/drawing/2014/main" id="{C597BB69-F1D0-40D7-AA1D-9DF01CA3A879}"/>
              </a:ext>
            </a:extLst>
          </p:cNvPr>
          <p:cNvCxnSpPr>
            <a:cxnSpLocks/>
          </p:cNvCxnSpPr>
          <p:nvPr/>
        </p:nvCxnSpPr>
        <p:spPr>
          <a:xfrm>
            <a:off x="3032586" y="3494410"/>
            <a:ext cx="793998" cy="195003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ounded Rectangle 32">
            <a:extLst>
              <a:ext uri="{FF2B5EF4-FFF2-40B4-BE49-F238E27FC236}">
                <a16:creationId xmlns:a16="http://schemas.microsoft.com/office/drawing/2014/main" id="{2C2FFB8C-F887-4301-9E2B-982186059728}"/>
              </a:ext>
            </a:extLst>
          </p:cNvPr>
          <p:cNvSpPr/>
          <p:nvPr/>
        </p:nvSpPr>
        <p:spPr>
          <a:xfrm>
            <a:off x="3759923" y="5480866"/>
            <a:ext cx="2200243" cy="501846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5" name="Rounded Rectangle 12">
            <a:extLst>
              <a:ext uri="{FF2B5EF4-FFF2-40B4-BE49-F238E27FC236}">
                <a16:creationId xmlns:a16="http://schemas.microsoft.com/office/drawing/2014/main" id="{EC0C8A2B-FF64-4E26-A648-EEEA02D92479}"/>
              </a:ext>
            </a:extLst>
          </p:cNvPr>
          <p:cNvSpPr/>
          <p:nvPr/>
        </p:nvSpPr>
        <p:spPr>
          <a:xfrm>
            <a:off x="6756485" y="5444447"/>
            <a:ext cx="858757" cy="692896"/>
          </a:xfrm>
          <a:prstGeom prst="roundRect">
            <a:avLst>
              <a:gd name="adj" fmla="val 14136"/>
            </a:avLst>
          </a:prstGeom>
          <a:solidFill>
            <a:srgbClr val="CCFFFF">
              <a:alpha val="9490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9" name="Straight Arrow Connector 13">
            <a:extLst>
              <a:ext uri="{FF2B5EF4-FFF2-40B4-BE49-F238E27FC236}">
                <a16:creationId xmlns:a16="http://schemas.microsoft.com/office/drawing/2014/main" id="{D27099CB-5835-4B8A-B679-BB37643A3472}"/>
              </a:ext>
            </a:extLst>
          </p:cNvPr>
          <p:cNvCxnSpPr/>
          <p:nvPr/>
        </p:nvCxnSpPr>
        <p:spPr>
          <a:xfrm flipV="1">
            <a:off x="6039262" y="5745812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Subtitle 2">
            <a:extLst>
              <a:ext uri="{FF2B5EF4-FFF2-40B4-BE49-F238E27FC236}">
                <a16:creationId xmlns:a16="http://schemas.microsoft.com/office/drawing/2014/main" id="{4D99F3FB-DE7B-48B0-A4D6-84EF123E8A0D}"/>
              </a:ext>
            </a:extLst>
          </p:cNvPr>
          <p:cNvSpPr txBox="1"/>
          <p:nvPr/>
        </p:nvSpPr>
        <p:spPr>
          <a:xfrm>
            <a:off x="6924114" y="5451393"/>
            <a:ext cx="1670461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NLP</a:t>
            </a:r>
          </a:p>
        </p:txBody>
      </p:sp>
      <p:cxnSp>
        <p:nvCxnSpPr>
          <p:cNvPr id="71" name="Straight Arrow Connector 13">
            <a:extLst>
              <a:ext uri="{FF2B5EF4-FFF2-40B4-BE49-F238E27FC236}">
                <a16:creationId xmlns:a16="http://schemas.microsoft.com/office/drawing/2014/main" id="{E6A2E243-FB56-4B78-9276-523A6D5E05F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933260" y="5058269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Subtitle 2">
            <a:extLst>
              <a:ext uri="{FF2B5EF4-FFF2-40B4-BE49-F238E27FC236}">
                <a16:creationId xmlns:a16="http://schemas.microsoft.com/office/drawing/2014/main" id="{1FCDC8E5-A8E3-4405-87A7-E3A70A13DEA7}"/>
              </a:ext>
            </a:extLst>
          </p:cNvPr>
          <p:cNvSpPr txBox="1"/>
          <p:nvPr/>
        </p:nvSpPr>
        <p:spPr>
          <a:xfrm>
            <a:off x="4244668" y="5833375"/>
            <a:ext cx="1925429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A37C22AE-9FD7-47B4-A096-5BBDCD2787CD}"/>
              </a:ext>
            </a:extLst>
          </p:cNvPr>
          <p:cNvSpPr txBox="1"/>
          <p:nvPr/>
        </p:nvSpPr>
        <p:spPr>
          <a:xfrm>
            <a:off x="7711112" y="2824176"/>
            <a:ext cx="1369174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08AA765-1ED7-4F32-9590-B618C5896B8A}"/>
              </a:ext>
            </a:extLst>
          </p:cNvPr>
          <p:cNvSpPr txBox="1"/>
          <p:nvPr/>
        </p:nvSpPr>
        <p:spPr>
          <a:xfrm>
            <a:off x="7711112" y="4753650"/>
            <a:ext cx="1369174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2976028525"/>
      </p:ext>
    </p:extLst>
  </p:cSld>
  <p:clrMapOvr>
    <a:masterClrMapping/>
  </p:clrMapOvr>
  <p:transition spd="med" advTm="179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410850" y="1793470"/>
            <a:ext cx="268319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49"/>
            <a:ext cx="1969040" cy="90663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005466" y="1785480"/>
            <a:ext cx="201340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pic>
        <p:nvPicPr>
          <p:cNvPr id="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70" y="2895567"/>
            <a:ext cx="6808052" cy="35543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ounded Rectangle 20"/>
          <p:cNvSpPr/>
          <p:nvPr/>
        </p:nvSpPr>
        <p:spPr>
          <a:xfrm>
            <a:off x="2758940" y="2875592"/>
            <a:ext cx="5090482" cy="21083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8034" y="2693162"/>
            <a:ext cx="5291292" cy="3806754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679654" y="2613372"/>
            <a:ext cx="4610991" cy="3933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NLP analysis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NLTK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: extract the noun phases and verb phrased for capability analysis</a:t>
            </a:r>
          </a:p>
          <a:p>
            <a:pPr marL="0" indent="0" algn="ctr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Water Sensor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Word2Vec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: analyze the context of the verb phrases and then determine the state of attributes or commands </a:t>
            </a:r>
          </a:p>
          <a:p>
            <a:pPr marL="0" indent="0" algn="ctr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when water is sensed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zh-CN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water.wet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73658"/>
      </p:ext>
    </p:extLst>
  </p:cSld>
  <p:clrMapOvr>
    <a:masterClrMapping/>
  </p:clrMapOvr>
  <p:transition spd="med" advTm="197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510248" y="1790463"/>
            <a:ext cx="251641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50"/>
            <a:ext cx="2013404" cy="886660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6911351" y="1803734"/>
            <a:ext cx="2013405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pic>
        <p:nvPicPr>
          <p:cNvPr id="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70" y="2895567"/>
            <a:ext cx="6808052" cy="3554335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urved Right Arrow 22"/>
          <p:cNvSpPr/>
          <p:nvPr/>
        </p:nvSpPr>
        <p:spPr>
          <a:xfrm>
            <a:off x="395541" y="3627120"/>
            <a:ext cx="505039" cy="986209"/>
          </a:xfrm>
          <a:prstGeom prst="curv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56</a:t>
            </a:fld>
            <a:endParaRPr lang="en-US"/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4922D167-FF80-41C4-813B-EFB028F7B03D}"/>
              </a:ext>
            </a:extLst>
          </p:cNvPr>
          <p:cNvSpPr/>
          <p:nvPr/>
        </p:nvSpPr>
        <p:spPr>
          <a:xfrm>
            <a:off x="3886201" y="5246781"/>
            <a:ext cx="1155700" cy="40862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连接符: 曲线 5">
            <a:extLst>
              <a:ext uri="{FF2B5EF4-FFF2-40B4-BE49-F238E27FC236}">
                <a16:creationId xmlns:a16="http://schemas.microsoft.com/office/drawing/2014/main" id="{65A8EA06-83D1-4C86-B4E2-A76FF97D3ADE}"/>
              </a:ext>
            </a:extLst>
          </p:cNvPr>
          <p:cNvCxnSpPr>
            <a:cxnSpLocks/>
            <a:stCxn id="45" idx="1"/>
          </p:cNvCxnSpPr>
          <p:nvPr/>
        </p:nvCxnSpPr>
        <p:spPr>
          <a:xfrm rot="10800000" flipH="1" flipV="1">
            <a:off x="2899077" y="4460637"/>
            <a:ext cx="2388690" cy="1651152"/>
          </a:xfrm>
          <a:prstGeom prst="curvedConnector3">
            <a:avLst>
              <a:gd name="adj1" fmla="val -957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ounded Rectangle 20">
            <a:extLst>
              <a:ext uri="{FF2B5EF4-FFF2-40B4-BE49-F238E27FC236}">
                <a16:creationId xmlns:a16="http://schemas.microsoft.com/office/drawing/2014/main" id="{61F34E3C-12AF-4CDC-89FA-823542F36191}"/>
              </a:ext>
            </a:extLst>
          </p:cNvPr>
          <p:cNvSpPr/>
          <p:nvPr/>
        </p:nvSpPr>
        <p:spPr>
          <a:xfrm>
            <a:off x="5309690" y="5907479"/>
            <a:ext cx="1155700" cy="40862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9" name="连接符: 曲线 28">
            <a:extLst>
              <a:ext uri="{FF2B5EF4-FFF2-40B4-BE49-F238E27FC236}">
                <a16:creationId xmlns:a16="http://schemas.microsoft.com/office/drawing/2014/main" id="{45FE9CE1-55DC-4FBE-B6AB-A1E245D44A57}"/>
              </a:ext>
            </a:extLst>
          </p:cNvPr>
          <p:cNvCxnSpPr>
            <a:cxnSpLocks/>
            <a:stCxn id="100" idx="3"/>
            <a:endCxn id="18" idx="3"/>
          </p:cNvCxnSpPr>
          <p:nvPr/>
        </p:nvCxnSpPr>
        <p:spPr>
          <a:xfrm flipH="1">
            <a:off x="5041901" y="3411192"/>
            <a:ext cx="101599" cy="2039899"/>
          </a:xfrm>
          <a:prstGeom prst="curvedConnector3">
            <a:avLst>
              <a:gd name="adj1" fmla="val -22500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0" name="矩形 99">
            <a:extLst>
              <a:ext uri="{FF2B5EF4-FFF2-40B4-BE49-F238E27FC236}">
                <a16:creationId xmlns:a16="http://schemas.microsoft.com/office/drawing/2014/main" id="{55CF6BAD-3E61-4ABC-9E4E-CFAF04890654}"/>
              </a:ext>
            </a:extLst>
          </p:cNvPr>
          <p:cNvSpPr/>
          <p:nvPr/>
        </p:nvSpPr>
        <p:spPr>
          <a:xfrm>
            <a:off x="2895600" y="2943192"/>
            <a:ext cx="2247900" cy="9360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BC26A39-D3C4-4E2B-8942-6E7E51D2569F}"/>
              </a:ext>
            </a:extLst>
          </p:cNvPr>
          <p:cNvSpPr/>
          <p:nvPr/>
        </p:nvSpPr>
        <p:spPr>
          <a:xfrm>
            <a:off x="2899077" y="4010637"/>
            <a:ext cx="2247900" cy="9000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758382"/>
      </p:ext>
    </p:extLst>
  </p:cSld>
  <p:clrMapOvr>
    <a:masterClrMapping/>
  </p:clrMapOvr>
  <p:transition spd="med" advTm="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DFA Building for Closed-source Apps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4431" y="1681180"/>
            <a:ext cx="2354390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09444" y="2139495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358034" y="1774111"/>
            <a:ext cx="21271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Text extraction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6644" y="1697532"/>
            <a:ext cx="2697396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12925" y="2135998"/>
            <a:ext cx="579541" cy="474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3510248" y="1790463"/>
            <a:ext cx="251641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Symbol inference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1864" y="1692550"/>
            <a:ext cx="2013404" cy="886660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6911351" y="1803734"/>
            <a:ext cx="2013405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</p:txBody>
      </p:sp>
      <p:pic>
        <p:nvPicPr>
          <p:cNvPr id="2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70" y="2895567"/>
            <a:ext cx="6808052" cy="35543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ounded Rectangle 20"/>
          <p:cNvSpPr/>
          <p:nvPr/>
        </p:nvSpPr>
        <p:spPr>
          <a:xfrm>
            <a:off x="2827571" y="5012363"/>
            <a:ext cx="5021852" cy="143753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41132" y="2110694"/>
            <a:ext cx="5854891" cy="287636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3172784" y="2301133"/>
            <a:ext cx="5565550" cy="2640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DFA building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UI design follows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 logical relationship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Chain the symbols according to the UI layout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“ When there is movement, turn on a light ”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773756" y="3429000"/>
            <a:ext cx="9910" cy="4889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33511" y="4854270"/>
            <a:ext cx="9910" cy="4889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  <p:sp>
        <p:nvSpPr>
          <p:cNvPr id="24" name="Curved Right Arrow 22">
            <a:extLst>
              <a:ext uri="{FF2B5EF4-FFF2-40B4-BE49-F238E27FC236}">
                <a16:creationId xmlns:a16="http://schemas.microsoft.com/office/drawing/2014/main" id="{95171A0B-FA34-4351-9790-FDCF6941A596}"/>
              </a:ext>
            </a:extLst>
          </p:cNvPr>
          <p:cNvSpPr/>
          <p:nvPr/>
        </p:nvSpPr>
        <p:spPr>
          <a:xfrm>
            <a:off x="395541" y="3627120"/>
            <a:ext cx="505039" cy="986209"/>
          </a:xfrm>
          <a:prstGeom prst="curv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11301312-3B8E-490A-A65D-519FA306445C}"/>
              </a:ext>
            </a:extLst>
          </p:cNvPr>
          <p:cNvSpPr/>
          <p:nvPr/>
        </p:nvSpPr>
        <p:spPr>
          <a:xfrm>
            <a:off x="3406554" y="5258212"/>
            <a:ext cx="2133436" cy="79968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EF55088A-5038-4A4A-BA7B-1A690ED0A6AF}"/>
              </a:ext>
            </a:extLst>
          </p:cNvPr>
          <p:cNvSpPr/>
          <p:nvPr/>
        </p:nvSpPr>
        <p:spPr>
          <a:xfrm>
            <a:off x="4713901" y="5439255"/>
            <a:ext cx="2276679" cy="900000"/>
          </a:xfrm>
          <a:prstGeom prst="roundRect">
            <a:avLst>
              <a:gd name="adj" fmla="val 2172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3DB1AA4E-E6BC-4F6C-A1CE-152D39E8B5BA}"/>
              </a:ext>
            </a:extLst>
          </p:cNvPr>
          <p:cNvCxnSpPr>
            <a:cxnSpLocks/>
            <a:stCxn id="28" idx="3"/>
            <a:endCxn id="25" idx="0"/>
          </p:cNvCxnSpPr>
          <p:nvPr/>
        </p:nvCxnSpPr>
        <p:spPr>
          <a:xfrm>
            <a:off x="2667000" y="3833272"/>
            <a:ext cx="1806272" cy="1424940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ounded Rectangle 20">
            <a:extLst>
              <a:ext uri="{FF2B5EF4-FFF2-40B4-BE49-F238E27FC236}">
                <a16:creationId xmlns:a16="http://schemas.microsoft.com/office/drawing/2014/main" id="{3C010724-71A7-4EDB-9842-3D900BA45987}"/>
              </a:ext>
            </a:extLst>
          </p:cNvPr>
          <p:cNvSpPr/>
          <p:nvPr/>
        </p:nvSpPr>
        <p:spPr>
          <a:xfrm>
            <a:off x="1206500" y="3581272"/>
            <a:ext cx="1460500" cy="50400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Rounded Rectangle 20">
            <a:extLst>
              <a:ext uri="{FF2B5EF4-FFF2-40B4-BE49-F238E27FC236}">
                <a16:creationId xmlns:a16="http://schemas.microsoft.com/office/drawing/2014/main" id="{1D75EF33-C95A-4D02-A69F-163FC6A4C668}"/>
              </a:ext>
            </a:extLst>
          </p:cNvPr>
          <p:cNvSpPr/>
          <p:nvPr/>
        </p:nvSpPr>
        <p:spPr>
          <a:xfrm>
            <a:off x="1206500" y="4175706"/>
            <a:ext cx="1460500" cy="50400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00B05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30" name="连接符: 曲线 29">
            <a:extLst>
              <a:ext uri="{FF2B5EF4-FFF2-40B4-BE49-F238E27FC236}">
                <a16:creationId xmlns:a16="http://schemas.microsoft.com/office/drawing/2014/main" id="{4CE6D806-C059-4E2F-84FA-5940DD374CAC}"/>
              </a:ext>
            </a:extLst>
          </p:cNvPr>
          <p:cNvCxnSpPr>
            <a:cxnSpLocks/>
            <a:stCxn id="29" idx="2"/>
            <a:endCxn id="26" idx="1"/>
          </p:cNvCxnSpPr>
          <p:nvPr/>
        </p:nvCxnSpPr>
        <p:spPr>
          <a:xfrm rot="16200000" flipH="1">
            <a:off x="2720551" y="3895904"/>
            <a:ext cx="1209549" cy="2777151"/>
          </a:xfrm>
          <a:prstGeom prst="curved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B00DAB7-E2EA-4DE5-900E-CFF3BF382F6B}"/>
              </a:ext>
            </a:extLst>
          </p:cNvPr>
          <p:cNvSpPr txBox="1"/>
          <p:nvPr/>
        </p:nvSpPr>
        <p:spPr>
          <a:xfrm>
            <a:off x="50984" y="4581269"/>
            <a:ext cx="108138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Symbol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logic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0174070"/>
      </p:ext>
    </p:extLst>
  </p:cSld>
  <p:clrMapOvr>
    <a:masterClrMapping/>
  </p:clrMapOvr>
  <p:transition spd="med" advTm="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12320" y="3851281"/>
            <a:ext cx="8067470" cy="79546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712320" y="1284791"/>
            <a:ext cx="7896803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SmartApp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18518"/>
      </p:ext>
    </p:extLst>
  </p:cSld>
  <p:clrMapOvr>
    <a:masterClrMapping/>
  </p:clrMapOvr>
  <p:transition spd="med" advTm="19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 Home Platforms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Prominent examples of smart home platforms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06242" y="5727744"/>
            <a:ext cx="16744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Google Home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16" y="4134893"/>
            <a:ext cx="1045227" cy="1555397"/>
          </a:xfrm>
          <a:prstGeom prst="rect">
            <a:avLst/>
          </a:prstGeom>
        </p:spPr>
      </p:pic>
      <p:pic>
        <p:nvPicPr>
          <p:cNvPr id="8" name="Picture 4" descr="Picture 4"/>
          <p:cNvPicPr>
            <a:picLocks noChangeAspect="1"/>
          </p:cNvPicPr>
          <p:nvPr/>
        </p:nvPicPr>
        <p:blipFill rotWithShape="1">
          <a:blip r:embed="rId4">
            <a:extLst/>
          </a:blip>
          <a:srcRect l="12838" r="13517" b="27996"/>
          <a:stretch/>
        </p:blipFill>
        <p:spPr>
          <a:xfrm>
            <a:off x="6252083" y="4208933"/>
            <a:ext cx="1784350" cy="1518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766" y="4022932"/>
            <a:ext cx="979372" cy="1668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2635" y="5727744"/>
            <a:ext cx="180433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Apple HomeKit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0065" y="5727744"/>
            <a:ext cx="168892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Amazon Echo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3461" y="2190812"/>
            <a:ext cx="4401250" cy="192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A popular platform promoted by Samsung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A developer-friendly ecosystem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Support 133 device types and 181 SmartApps in the official GitHub repo</a:t>
            </a: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627" y="3094085"/>
            <a:ext cx="333680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Platform to study in our work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4244221" y="2277465"/>
            <a:ext cx="303441" cy="1472346"/>
          </a:xfrm>
          <a:prstGeom prst="leftBrace">
            <a:avLst>
              <a:gd name="adj1" fmla="val 6065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3810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62" y="2327219"/>
            <a:ext cx="3895460" cy="6586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59448"/>
      </p:ext>
    </p:extLst>
  </p:cSld>
  <p:clrMapOvr>
    <a:masterClrMapping/>
  </p:clrMapOvr>
  <p:transition spd="med" advTm="2877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>
                <a:latin typeface="Bahnschrift SemiBold Condensed" panose="020B0502040204020203" pitchFamily="34" charset="0"/>
              </a:rPr>
              <a:t>Misbehavior Detection via Wireless Fingerprint</a:t>
            </a:r>
            <a:endParaRPr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3645" y="367810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61917" y="4571813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637249" y="3771031"/>
            <a:ext cx="2874693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Event Inference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2897" y="5112892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9698" y="5249031"/>
            <a:ext cx="2948583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DFA Matching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30733" y="225416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3989" y="3134222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4353" y="2345476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432" y="2695007"/>
            <a:ext cx="4946712" cy="27804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59</a:t>
            </a:fld>
            <a:endParaRPr lang="en-US"/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621556DE-F4D7-411D-A919-F39EB49811DA}"/>
              </a:ext>
            </a:extLst>
          </p:cNvPr>
          <p:cNvSpPr/>
          <p:nvPr/>
        </p:nvSpPr>
        <p:spPr>
          <a:xfrm>
            <a:off x="6376430" y="3782129"/>
            <a:ext cx="2449713" cy="16932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728656"/>
      </p:ext>
    </p:extLst>
  </p:cSld>
  <p:clrMapOvr>
    <a:masterClrMapping/>
  </p:clrMapOvr>
  <p:transition spd="med" advTm="198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Event Inference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570" y="267504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9842" y="3568761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635174" y="2767979"/>
            <a:ext cx="287469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822" y="410984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7623" y="4245979"/>
            <a:ext cx="29485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0827" y="5512811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Subtitle 2"/>
          <p:cNvSpPr txBox="1"/>
          <p:nvPr/>
        </p:nvSpPr>
        <p:spPr>
          <a:xfrm>
            <a:off x="914754" y="5648950"/>
            <a:ext cx="227433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65635" y="4991517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03794" y="1253076"/>
            <a:ext cx="4827871" cy="51433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119503" y="1426256"/>
            <a:ext cx="4527005" cy="4573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ZigBee traffic</a:t>
            </a:r>
          </a:p>
          <a:p>
            <a:pPr marL="182880" indent="-182880"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TI CC2531 USB Dongle</a:t>
            </a:r>
          </a:p>
          <a:p>
            <a:pPr marL="182880" indent="-182880"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802.15.4 monitor</a:t>
            </a:r>
          </a:p>
          <a:p>
            <a:pPr marL="182880" indent="-182880"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2.4GHz</a:t>
            </a:r>
          </a:p>
          <a:p>
            <a:pPr marL="0" indent="0">
              <a:lnSpc>
                <a:spcPct val="140000"/>
              </a:lnSpc>
              <a:buNone/>
            </a:pPr>
            <a:endParaRPr lang="it-IT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Z-Wave traffic</a:t>
            </a:r>
          </a:p>
          <a:p>
            <a:pPr marL="182880" indent="-182880"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USRP</a:t>
            </a:r>
          </a:p>
          <a:p>
            <a:pPr marL="182880" indent="-182880"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Scapy-Radio</a:t>
            </a:r>
          </a:p>
          <a:p>
            <a:pPr marL="182880" indent="-182880"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908.4MHz and 916MHz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28658" y="1251116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1914" y="2131170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2278" y="1342424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pic>
        <p:nvPicPr>
          <p:cNvPr id="1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3005" y="3019111"/>
            <a:ext cx="2158420" cy="684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3005" y="4289672"/>
            <a:ext cx="2158420" cy="1180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0" name="Straight Arrow Connector 29"/>
          <p:cNvCxnSpPr/>
          <p:nvPr/>
        </p:nvCxnSpPr>
        <p:spPr>
          <a:xfrm>
            <a:off x="4119503" y="3989580"/>
            <a:ext cx="4421922" cy="6193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19863"/>
      </p:ext>
    </p:extLst>
  </p:cSld>
  <p:clrMapOvr>
    <a:masterClrMapping/>
  </p:clrMapOvr>
  <p:transition spd="med" advTm="203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Event Inference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570" y="267504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9842" y="3568761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635174" y="2767979"/>
            <a:ext cx="287469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822" y="410984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7623" y="4245979"/>
            <a:ext cx="29485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0827" y="5512811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Subtitle 2"/>
          <p:cNvSpPr txBox="1"/>
          <p:nvPr/>
        </p:nvSpPr>
        <p:spPr>
          <a:xfrm>
            <a:off x="914754" y="5648950"/>
            <a:ext cx="227433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65635" y="4991517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76936" y="1251116"/>
            <a:ext cx="4639842" cy="51433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192644" y="1424296"/>
            <a:ext cx="4424133" cy="4832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Beacon packets</a:t>
            </a:r>
          </a:p>
          <a:p>
            <a:pPr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Used for acknowledging data transmission and maintaining established connection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Retransmission packets</a:t>
            </a:r>
          </a:p>
          <a:p>
            <a:pPr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Used for transmission failure</a:t>
            </a:r>
            <a:endParaRPr lang="it-IT" altLang="zh-CN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Unrelated traffic</a:t>
            </a:r>
          </a:p>
          <a:p>
            <a:pPr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Traffic from devices using other wireless standards (</a:t>
            </a:r>
            <a:r>
              <a:rPr lang="it-IT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WiFi)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28658" y="1251116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1914" y="2131170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2278" y="1342424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9517"/>
      </p:ext>
    </p:extLst>
  </p:cSld>
  <p:clrMapOvr>
    <a:masterClrMapping/>
  </p:clrMapOvr>
  <p:transition spd="med" advTm="197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Event Inference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570" y="267504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9842" y="3568761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635174" y="2767979"/>
            <a:ext cx="287469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822" y="410984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7623" y="4245979"/>
            <a:ext cx="29485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0827" y="5512811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Subtitle 2"/>
          <p:cNvSpPr txBox="1"/>
          <p:nvPr/>
        </p:nvSpPr>
        <p:spPr>
          <a:xfrm>
            <a:off x="914754" y="5648950"/>
            <a:ext cx="227433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65635" y="4991517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76936" y="1251116"/>
            <a:ext cx="4639842" cy="51433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192644" y="1424296"/>
            <a:ext cx="4424133" cy="4832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Beacon packets</a:t>
            </a:r>
          </a:p>
          <a:p>
            <a:pPr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Used for acknowledging data transmission and maintaining established connection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Retransmission packets</a:t>
            </a:r>
          </a:p>
          <a:p>
            <a:pPr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Used for transmission failure</a:t>
            </a:r>
            <a:endParaRPr lang="it-IT" altLang="zh-CN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it-IT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Unrelated traffic</a:t>
            </a:r>
          </a:p>
          <a:p>
            <a:pPr>
              <a:lnSpc>
                <a:spcPct val="140000"/>
              </a:lnSpc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Traffic from devices using other wireless standards (</a:t>
            </a:r>
            <a:r>
              <a:rPr lang="it-IT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WiFi)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28658" y="1251116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1914" y="2131170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2278" y="1342424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919" y="1769100"/>
            <a:ext cx="8915401" cy="3741750"/>
          </a:xfrm>
          <a:prstGeom prst="roundRect">
            <a:avLst>
              <a:gd name="adj" fmla="val 14136"/>
            </a:avLst>
          </a:prstGeom>
          <a:solidFill>
            <a:schemeClr val="tx1">
              <a:lumMod val="85000"/>
              <a:lumOff val="15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16" y="2477597"/>
            <a:ext cx="8698979" cy="20647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cxnSp>
        <p:nvCxnSpPr>
          <p:cNvPr id="19" name="Straight Arrow Connector 18"/>
          <p:cNvCxnSpPr/>
          <p:nvPr/>
        </p:nvCxnSpPr>
        <p:spPr>
          <a:xfrm>
            <a:off x="121918" y="3011292"/>
            <a:ext cx="5280662" cy="576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21918" y="3361856"/>
            <a:ext cx="5280662" cy="576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21918" y="4047422"/>
            <a:ext cx="5280662" cy="576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21918" y="4367270"/>
            <a:ext cx="5280662" cy="576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17041"/>
      </p:ext>
    </p:extLst>
  </p:cSld>
  <p:clrMapOvr>
    <a:masterClrMapping/>
  </p:clrMapOvr>
  <p:transition spd="med" advTm="215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Event Inference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570" y="267504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9842" y="3568761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635174" y="2767979"/>
            <a:ext cx="287469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822" y="410984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7623" y="4245979"/>
            <a:ext cx="29485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0827" y="5512811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Subtitle 2"/>
          <p:cNvSpPr txBox="1"/>
          <p:nvPr/>
        </p:nvSpPr>
        <p:spPr>
          <a:xfrm>
            <a:off x="914754" y="5648950"/>
            <a:ext cx="227433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65635" y="4991517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76936" y="1251116"/>
            <a:ext cx="4639842" cy="51433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234760" y="1491544"/>
            <a:ext cx="4357247" cy="206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We adopt </a:t>
            </a:r>
            <a:r>
              <a:rPr lang="it-IT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Levenshtein Distance 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 measure the similarity between packet sequence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28658" y="1251116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1914" y="2131170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2278" y="1342424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pic>
        <p:nvPicPr>
          <p:cNvPr id="1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t="18462"/>
          <a:stretch>
            <a:fillRect/>
          </a:stretch>
        </p:blipFill>
        <p:spPr>
          <a:xfrm>
            <a:off x="4379110" y="3822802"/>
            <a:ext cx="3835493" cy="700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4486071" y="4198626"/>
            <a:ext cx="1429" cy="9903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ubtitle 2"/>
          <p:cNvSpPr txBox="1"/>
          <p:nvPr/>
        </p:nvSpPr>
        <p:spPr>
          <a:xfrm>
            <a:off x="3918015" y="5076417"/>
            <a:ext cx="126733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fingerprint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674185" y="4109839"/>
            <a:ext cx="876870" cy="67954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Subtitle 2"/>
          <p:cNvSpPr txBox="1"/>
          <p:nvPr/>
        </p:nvSpPr>
        <p:spPr>
          <a:xfrm>
            <a:off x="5045801" y="4669757"/>
            <a:ext cx="136758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event type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611234" y="4245979"/>
            <a:ext cx="0" cy="61632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Subtitle 2"/>
          <p:cNvSpPr txBox="1"/>
          <p:nvPr/>
        </p:nvSpPr>
        <p:spPr>
          <a:xfrm>
            <a:off x="6927443" y="4803560"/>
            <a:ext cx="1367582" cy="133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collected packet sequence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4184"/>
      </p:ext>
    </p:extLst>
  </p:cSld>
  <p:clrMapOvr>
    <a:masterClrMapping/>
  </p:clrMapOvr>
  <p:transition spd="med" advTm="215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Event Inference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570" y="267504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9842" y="3568761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635174" y="2767979"/>
            <a:ext cx="287469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822" y="410984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7623" y="4245979"/>
            <a:ext cx="29485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0827" y="5512811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Subtitle 2"/>
          <p:cNvSpPr txBox="1"/>
          <p:nvPr/>
        </p:nvSpPr>
        <p:spPr>
          <a:xfrm>
            <a:off x="914754" y="5648950"/>
            <a:ext cx="227433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65635" y="4991517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76936" y="1251116"/>
            <a:ext cx="4639842" cy="51433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234760" y="1491544"/>
            <a:ext cx="4357247" cy="206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We adopt </a:t>
            </a:r>
            <a:r>
              <a:rPr lang="it-IT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Levenshtein Distance 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 measure the sequence similarity between packet sequence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28658" y="1251116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1914" y="2131170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2278" y="1342424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pic>
        <p:nvPicPr>
          <p:cNvPr id="1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t="18462"/>
          <a:stretch>
            <a:fillRect/>
          </a:stretch>
        </p:blipFill>
        <p:spPr>
          <a:xfrm>
            <a:off x="4379110" y="3822802"/>
            <a:ext cx="3835493" cy="700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4486071" y="4198626"/>
            <a:ext cx="1429" cy="9903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ubtitle 2"/>
          <p:cNvSpPr txBox="1"/>
          <p:nvPr/>
        </p:nvSpPr>
        <p:spPr>
          <a:xfrm>
            <a:off x="3918015" y="5076417"/>
            <a:ext cx="126733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fingerprint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674185" y="4109839"/>
            <a:ext cx="876870" cy="67954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Subtitle 2"/>
          <p:cNvSpPr txBox="1"/>
          <p:nvPr/>
        </p:nvSpPr>
        <p:spPr>
          <a:xfrm>
            <a:off x="5045801" y="4669757"/>
            <a:ext cx="136758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event type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611234" y="4245979"/>
            <a:ext cx="0" cy="61632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Subtitle 2"/>
          <p:cNvSpPr txBox="1"/>
          <p:nvPr/>
        </p:nvSpPr>
        <p:spPr>
          <a:xfrm>
            <a:off x="6927443" y="4803560"/>
            <a:ext cx="1367582" cy="133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collected packet sequence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21097" y="1180370"/>
            <a:ext cx="8552712" cy="5327110"/>
          </a:xfrm>
          <a:prstGeom prst="roundRect">
            <a:avLst/>
          </a:prstGeom>
          <a:solidFill>
            <a:srgbClr val="000000">
              <a:alpha val="80000"/>
            </a:srgb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4" name="Subtitle 2"/>
          <p:cNvSpPr txBox="1"/>
          <p:nvPr/>
        </p:nvSpPr>
        <p:spPr>
          <a:xfrm>
            <a:off x="1210817" y="4315075"/>
            <a:ext cx="3270896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Packet sequence</a:t>
            </a:r>
          </a:p>
        </p:txBody>
      </p:sp>
      <p:sp>
        <p:nvSpPr>
          <p:cNvPr id="45" name="Subtitle 2"/>
          <p:cNvSpPr txBox="1"/>
          <p:nvPr/>
        </p:nvSpPr>
        <p:spPr>
          <a:xfrm>
            <a:off x="1330468" y="1396050"/>
            <a:ext cx="2617008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</p:txBody>
      </p:sp>
      <p:sp>
        <p:nvSpPr>
          <p:cNvPr id="46" name="Subtitle 2"/>
          <p:cNvSpPr txBox="1"/>
          <p:nvPr/>
        </p:nvSpPr>
        <p:spPr>
          <a:xfrm>
            <a:off x="1278950" y="2161704"/>
            <a:ext cx="2617008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name</a:t>
            </a:r>
          </a:p>
        </p:txBody>
      </p:sp>
      <p:sp>
        <p:nvSpPr>
          <p:cNvPr id="47" name="Subtitle 2"/>
          <p:cNvSpPr txBox="1"/>
          <p:nvPr/>
        </p:nvSpPr>
        <p:spPr>
          <a:xfrm>
            <a:off x="1278950" y="2918753"/>
            <a:ext cx="2617008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</a:p>
        </p:txBody>
      </p:sp>
      <p:sp>
        <p:nvSpPr>
          <p:cNvPr id="48" name="Subtitle 2"/>
          <p:cNvSpPr txBox="1"/>
          <p:nvPr/>
        </p:nvSpPr>
        <p:spPr>
          <a:xfrm>
            <a:off x="4464022" y="1450104"/>
            <a:ext cx="2617008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switch.off</a:t>
            </a:r>
          </a:p>
        </p:txBody>
      </p:sp>
      <p:sp>
        <p:nvSpPr>
          <p:cNvPr id="49" name="Subtitle 2"/>
          <p:cNvSpPr txBox="1"/>
          <p:nvPr/>
        </p:nvSpPr>
        <p:spPr>
          <a:xfrm>
            <a:off x="4464022" y="2217828"/>
            <a:ext cx="5066270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Samsung SmartThings Outlet</a:t>
            </a:r>
          </a:p>
        </p:txBody>
      </p:sp>
      <p:sp>
        <p:nvSpPr>
          <p:cNvPr id="50" name="Subtitle 2"/>
          <p:cNvSpPr txBox="1"/>
          <p:nvPr/>
        </p:nvSpPr>
        <p:spPr>
          <a:xfrm>
            <a:off x="4464022" y="2956937"/>
            <a:ext cx="4215832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ZigBee</a:t>
            </a:r>
          </a:p>
        </p:txBody>
      </p:sp>
      <p:sp>
        <p:nvSpPr>
          <p:cNvPr id="51" name="Subtitle 2"/>
          <p:cNvSpPr txBox="1"/>
          <p:nvPr/>
        </p:nvSpPr>
        <p:spPr>
          <a:xfrm>
            <a:off x="1216994" y="5684740"/>
            <a:ext cx="2617008" cy="62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Fingerprint</a:t>
            </a:r>
          </a:p>
        </p:txBody>
      </p:sp>
      <p:sp>
        <p:nvSpPr>
          <p:cNvPr id="52" name="Subtitle 2"/>
          <p:cNvSpPr txBox="1"/>
          <p:nvPr/>
        </p:nvSpPr>
        <p:spPr>
          <a:xfrm>
            <a:off x="4443939" y="5748206"/>
            <a:ext cx="2802918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↓ 47 ↓ 47 ↓ 52 ↓</a:t>
            </a:r>
          </a:p>
        </p:txBody>
      </p:sp>
      <p:sp>
        <p:nvSpPr>
          <p:cNvPr id="53" name="Subtitle 2"/>
          <p:cNvSpPr txBox="1"/>
          <p:nvPr/>
        </p:nvSpPr>
        <p:spPr>
          <a:xfrm>
            <a:off x="4686924" y="3546372"/>
            <a:ext cx="2802918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↓ 47 ↓ 47 ↓ 52 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↓ 47 ↓ 47 ↓ 52 ↓ 52 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↓ 47 ↓ 47 ↓ 52 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↓ 47 ↓ 47 ↓ 52 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↓ 47 ↓ 52 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↓ 47 ↓ 47 ↓ 52 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4" name="Left Brace 53"/>
          <p:cNvSpPr/>
          <p:nvPr/>
        </p:nvSpPr>
        <p:spPr>
          <a:xfrm>
            <a:off x="4307186" y="3745682"/>
            <a:ext cx="303923" cy="1939057"/>
          </a:xfrm>
          <a:prstGeom prst="leftBrace">
            <a:avLst>
              <a:gd name="adj1" fmla="val 60650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3810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id="56" name="Curved Right Arrow 55"/>
          <p:cNvSpPr/>
          <p:nvPr/>
        </p:nvSpPr>
        <p:spPr>
          <a:xfrm flipH="1">
            <a:off x="7223688" y="4523303"/>
            <a:ext cx="587248" cy="1757793"/>
          </a:xfrm>
          <a:prstGeom prst="curved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64</a:t>
            </a:fld>
            <a:endParaRPr lang="en-US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B6A28441-5005-4E64-B184-4C1D80AA6231}"/>
              </a:ext>
            </a:extLst>
          </p:cNvPr>
          <p:cNvSpPr txBox="1"/>
          <p:nvPr/>
        </p:nvSpPr>
        <p:spPr>
          <a:xfrm>
            <a:off x="7088659" y="4670604"/>
            <a:ext cx="1785149" cy="122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 distance</a:t>
            </a:r>
          </a:p>
        </p:txBody>
      </p:sp>
    </p:spTree>
    <p:extLst>
      <p:ext uri="{BB962C8B-B14F-4D97-AF65-F5344CB8AC3E}">
        <p14:creationId xmlns:p14="http://schemas.microsoft.com/office/powerpoint/2010/main" val="641688578"/>
      </p:ext>
    </p:extLst>
  </p:cSld>
  <p:clrMapOvr>
    <a:masterClrMapping/>
  </p:clrMapOvr>
  <p:transition spd="med" advTm="47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Event Inference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570" y="267504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635174" y="2767979"/>
            <a:ext cx="287469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822" y="410984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7623" y="4245979"/>
            <a:ext cx="29485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0827" y="5512811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Subtitle 2"/>
          <p:cNvSpPr txBox="1"/>
          <p:nvPr/>
        </p:nvSpPr>
        <p:spPr>
          <a:xfrm>
            <a:off x="914754" y="5648950"/>
            <a:ext cx="227433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976936" y="1251116"/>
            <a:ext cx="4639842" cy="51433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234760" y="1491544"/>
            <a:ext cx="4147240" cy="445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Partition the traffic flow into a set of </a:t>
            </a:r>
            <a:r>
              <a:rPr lang="it-IT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bursts</a:t>
            </a:r>
            <a:r>
              <a:rPr lang="it-IT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(a group of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consecutive packets within </a:t>
            </a: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burst threshold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Match the burst with the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possible fingerprint by calculating their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Levenshtein Distance</a:t>
            </a:r>
            <a:endParaRPr lang="it-IT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buFont typeface="+mj-lt"/>
              <a:buAutoNum type="arabicPeriod"/>
            </a:pPr>
            <a:endParaRPr lang="it-IT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8658" y="1251116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1914" y="2131170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2278" y="1342424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283310" y="1195702"/>
            <a:ext cx="6757604" cy="5198786"/>
          </a:xfrm>
          <a:prstGeom prst="roundRect">
            <a:avLst>
              <a:gd name="adj" fmla="val 14136"/>
            </a:avLst>
          </a:prstGeom>
          <a:solidFill>
            <a:schemeClr val="accent2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Subtitle 2"/>
          <p:cNvSpPr txBox="1"/>
          <p:nvPr/>
        </p:nvSpPr>
        <p:spPr>
          <a:xfrm>
            <a:off x="1661747" y="1337411"/>
            <a:ext cx="6496556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Fingerprints for event types supported by 11 devices</a:t>
            </a:r>
          </a:p>
        </p:txBody>
      </p:sp>
      <p:pic>
        <p:nvPicPr>
          <p:cNvPr id="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4247" y="1863471"/>
            <a:ext cx="6419876" cy="4241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645926"/>
      </p:ext>
    </p:extLst>
  </p:cSld>
  <p:clrMapOvr>
    <a:masterClrMapping/>
  </p:clrMapOvr>
  <p:transition spd="med" advTm="455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Event Inference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1570" y="2675048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9842" y="3568761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btitle 2"/>
          <p:cNvSpPr txBox="1"/>
          <p:nvPr/>
        </p:nvSpPr>
        <p:spPr>
          <a:xfrm>
            <a:off x="635174" y="2767979"/>
            <a:ext cx="287469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Filtering noise traffic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0822" y="4109840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577623" y="4245979"/>
            <a:ext cx="294858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Fingerprinting events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0827" y="5512811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Subtitle 2"/>
          <p:cNvSpPr txBox="1"/>
          <p:nvPr/>
        </p:nvSpPr>
        <p:spPr>
          <a:xfrm>
            <a:off x="914754" y="5648950"/>
            <a:ext cx="2274332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65635" y="4991517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76936" y="1251116"/>
            <a:ext cx="4639842" cy="5143372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234760" y="1491544"/>
            <a:ext cx="4147240" cy="445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it-IT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Inferring events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Partition the traffic flow into a set of </a:t>
            </a:r>
            <a:r>
              <a:rPr lang="it-IT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bursts</a:t>
            </a:r>
            <a:r>
              <a:rPr lang="it-IT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(a group of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consecutive packets within </a:t>
            </a: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burst threshold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Match the burst with the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possible fingerprint by calculating their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Levenshtein Distance</a:t>
            </a:r>
            <a:endParaRPr lang="it-IT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buFont typeface="+mj-lt"/>
              <a:buAutoNum type="arabicPeriod"/>
            </a:pPr>
            <a:endParaRPr lang="it-IT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8658" y="1251116"/>
            <a:ext cx="3062187" cy="88167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51914" y="2131170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ubtitle 2"/>
          <p:cNvSpPr txBox="1"/>
          <p:nvPr/>
        </p:nvSpPr>
        <p:spPr>
          <a:xfrm>
            <a:off x="962278" y="1342424"/>
            <a:ext cx="23458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Traffic collection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036" y="5549441"/>
            <a:ext cx="2204538" cy="536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5" name="Straight Arrow Connector 34"/>
          <p:cNvCxnSpPr/>
          <p:nvPr/>
        </p:nvCxnSpPr>
        <p:spPr>
          <a:xfrm>
            <a:off x="6289971" y="3552263"/>
            <a:ext cx="6886" cy="5410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Subtitle 2"/>
          <p:cNvSpPr txBox="1"/>
          <p:nvPr/>
        </p:nvSpPr>
        <p:spPr>
          <a:xfrm>
            <a:off x="4165797" y="5512811"/>
            <a:ext cx="1914813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Find smallest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72522"/>
      </p:ext>
    </p:extLst>
  </p:cSld>
  <p:clrMapOvr>
    <a:masterClrMapping/>
  </p:clrMapOvr>
  <p:transition spd="med" advTm="249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SmartApp Misbehavior Detection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30" name="Subtitle 2"/>
          <p:cNvSpPr txBox="1"/>
          <p:nvPr/>
        </p:nvSpPr>
        <p:spPr>
          <a:xfrm>
            <a:off x="1813828" y="2604386"/>
            <a:ext cx="6116516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32335" y="5160548"/>
            <a:ext cx="2531451" cy="101309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8" name="Subtitle 2"/>
          <p:cNvSpPr txBox="1"/>
          <p:nvPr/>
        </p:nvSpPr>
        <p:spPr>
          <a:xfrm>
            <a:off x="367905" y="5351951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084396" y="5160548"/>
            <a:ext cx="581103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0" name="Subtitle 2"/>
          <p:cNvSpPr txBox="1"/>
          <p:nvPr/>
        </p:nvSpPr>
        <p:spPr>
          <a:xfrm>
            <a:off x="3259441" y="5190041"/>
            <a:ext cx="556352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Accept state: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Otherwise a misbehaved SmartApp is detected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46121" y="3889017"/>
            <a:ext cx="2531451" cy="101309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2" name="Subtitle 2"/>
          <p:cNvSpPr txBox="1"/>
          <p:nvPr/>
        </p:nvSpPr>
        <p:spPr>
          <a:xfrm>
            <a:off x="367905" y="4078372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098182" y="3889017"/>
            <a:ext cx="581103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6121" y="2616653"/>
            <a:ext cx="2531451" cy="101309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6" name="Subtitle 2"/>
          <p:cNvSpPr txBox="1"/>
          <p:nvPr/>
        </p:nvSpPr>
        <p:spPr>
          <a:xfrm>
            <a:off x="381691" y="2808056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098182" y="2616653"/>
            <a:ext cx="581103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8" name="Subtitle 2"/>
          <p:cNvSpPr txBox="1"/>
          <p:nvPr/>
        </p:nvSpPr>
        <p:spPr>
          <a:xfrm>
            <a:off x="3259441" y="3857815"/>
            <a:ext cx="6420268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Initially,                . For each event in sequence, transition DFA if</a:t>
            </a:r>
          </a:p>
          <a:p>
            <a:pPr marL="0" indent="0">
              <a:lnSpc>
                <a:spcPct val="140000"/>
              </a:lnSpc>
              <a:buNone/>
            </a:pP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8355" y="2951611"/>
            <a:ext cx="2840774" cy="342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3233" y="4014003"/>
            <a:ext cx="961896" cy="292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Subtitle 2"/>
          <p:cNvSpPr txBox="1"/>
          <p:nvPr/>
        </p:nvSpPr>
        <p:spPr>
          <a:xfrm>
            <a:off x="3259441" y="2846181"/>
            <a:ext cx="556352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 sequence of events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rcRect t="11539"/>
          <a:stretch>
            <a:fillRect/>
          </a:stretch>
        </p:blipFill>
        <p:spPr>
          <a:xfrm>
            <a:off x="5215129" y="4418963"/>
            <a:ext cx="3411635" cy="311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72086" y="5305284"/>
            <a:ext cx="928351" cy="30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" name="Rounded Rectangle 53"/>
          <p:cNvSpPr/>
          <p:nvPr/>
        </p:nvSpPr>
        <p:spPr>
          <a:xfrm>
            <a:off x="2054847" y="1437841"/>
            <a:ext cx="4752353" cy="936010"/>
          </a:xfrm>
          <a:prstGeom prst="roundRect">
            <a:avLst>
              <a:gd name="adj" fmla="val 14136"/>
            </a:avLst>
          </a:prstGeom>
          <a:solidFill>
            <a:schemeClr val="accent2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5" name="Subtitle 2"/>
          <p:cNvSpPr txBox="1"/>
          <p:nvPr/>
        </p:nvSpPr>
        <p:spPr>
          <a:xfrm>
            <a:off x="2065462" y="1608007"/>
            <a:ext cx="4833438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DFA matching algorithm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60521"/>
      </p:ext>
    </p:extLst>
  </p:cSld>
  <p:clrMapOvr>
    <a:masterClrMapping/>
  </p:clrMapOvr>
  <p:transition spd="med" advTm="222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SmartApp Misbehavior Detection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9487" y="1748277"/>
            <a:ext cx="4166843" cy="654910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5" name="Subtitle 2"/>
          <p:cNvSpPr txBox="1"/>
          <p:nvPr/>
        </p:nvSpPr>
        <p:spPr>
          <a:xfrm>
            <a:off x="408190" y="1828356"/>
            <a:ext cx="3689436" cy="49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Over-privilege accesses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87" y="3615841"/>
            <a:ext cx="4649472" cy="237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684" y="3615840"/>
            <a:ext cx="3904217" cy="237057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32058" y="1748277"/>
            <a:ext cx="4166843" cy="654910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4970761" y="1828356"/>
            <a:ext cx="3689436" cy="49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Event spoofing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69487" y="2682058"/>
            <a:ext cx="4166843" cy="654910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Subtitle 2"/>
          <p:cNvSpPr txBox="1"/>
          <p:nvPr/>
        </p:nvSpPr>
        <p:spPr>
          <a:xfrm>
            <a:off x="288838" y="2741749"/>
            <a:ext cx="3928140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Raising extra device event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32058" y="2682058"/>
            <a:ext cx="4166843" cy="654910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Subtitle 2"/>
          <p:cNvSpPr txBox="1"/>
          <p:nvPr/>
        </p:nvSpPr>
        <p:spPr>
          <a:xfrm>
            <a:off x="4970761" y="2762137"/>
            <a:ext cx="3689436" cy="49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Skipped states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68</a:t>
            </a:fld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A268C1D-CCB5-46D5-AA33-3FE45BCB5C68}"/>
              </a:ext>
            </a:extLst>
          </p:cNvPr>
          <p:cNvGrpSpPr/>
          <p:nvPr/>
        </p:nvGrpSpPr>
        <p:grpSpPr>
          <a:xfrm>
            <a:off x="3976013" y="3742855"/>
            <a:ext cx="1419245" cy="684000"/>
            <a:chOff x="3976013" y="3742855"/>
            <a:chExt cx="1419245" cy="684000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97ADF503-17E0-4DBC-8558-D0E4C4B38155}"/>
                </a:ext>
              </a:extLst>
            </p:cNvPr>
            <p:cNvSpPr/>
            <p:nvPr/>
          </p:nvSpPr>
          <p:spPr>
            <a:xfrm>
              <a:off x="3976013" y="3742855"/>
              <a:ext cx="1176072" cy="684000"/>
            </a:xfrm>
            <a:prstGeom prst="roundRect">
              <a:avLst>
                <a:gd name="adj" fmla="val 14136"/>
              </a:avLst>
            </a:prstGeom>
            <a:solidFill>
              <a:schemeClr val="accent5">
                <a:lumMod val="20000"/>
                <a:lumOff val="8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26A0F83F-00BD-4971-8089-63EBCCC7A590}"/>
                </a:ext>
              </a:extLst>
            </p:cNvPr>
            <p:cNvSpPr txBox="1"/>
            <p:nvPr/>
          </p:nvSpPr>
          <p:spPr>
            <a:xfrm>
              <a:off x="4068857" y="3780553"/>
              <a:ext cx="1326401" cy="5501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>
                <a:lnSpc>
                  <a:spcPct val="140000"/>
                </a:lnSpc>
                <a:buNone/>
              </a:pPr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Benign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9BD24B9-797E-4B9C-BDD4-533A3C6A9595}"/>
              </a:ext>
            </a:extLst>
          </p:cNvPr>
          <p:cNvGrpSpPr/>
          <p:nvPr/>
        </p:nvGrpSpPr>
        <p:grpSpPr>
          <a:xfrm>
            <a:off x="4406647" y="5906914"/>
            <a:ext cx="1750962" cy="684000"/>
            <a:chOff x="4233343" y="3743309"/>
            <a:chExt cx="1750962" cy="684000"/>
          </a:xfrm>
        </p:grpSpPr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1AAADD30-CD6D-4820-9C29-8F7E8A795B19}"/>
                </a:ext>
              </a:extLst>
            </p:cNvPr>
            <p:cNvSpPr/>
            <p:nvPr/>
          </p:nvSpPr>
          <p:spPr>
            <a:xfrm>
              <a:off x="4233343" y="3743309"/>
              <a:ext cx="1668725" cy="684000"/>
            </a:xfrm>
            <a:prstGeom prst="roundRect">
              <a:avLst>
                <a:gd name="adj" fmla="val 14136"/>
              </a:avLst>
            </a:prstGeom>
            <a:solidFill>
              <a:schemeClr val="accent5">
                <a:lumMod val="20000"/>
                <a:lumOff val="8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20CB3F62-DD44-4446-85AF-A548F7CACB77}"/>
                </a:ext>
              </a:extLst>
            </p:cNvPr>
            <p:cNvSpPr txBox="1"/>
            <p:nvPr/>
          </p:nvSpPr>
          <p:spPr>
            <a:xfrm>
              <a:off x="4315580" y="3827106"/>
              <a:ext cx="1668725" cy="4357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>
                <a:lnSpc>
                  <a:spcPct val="140000"/>
                </a:lnSpc>
                <a:buNone/>
              </a:pPr>
              <a:r>
                <a:rPr lang="en-US" altLang="zh-CN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Misbehaving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002029"/>
      </p:ext>
    </p:extLst>
  </p:cSld>
  <p:clrMapOvr>
    <a:masterClrMapping/>
  </p:clrMapOvr>
  <p:transition spd="med" advTm="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9132514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13532"/>
      </p:ext>
    </p:extLst>
  </p:cSld>
  <p:clrMapOvr>
    <a:masterClrMapping/>
  </p:clrMapOvr>
  <p:transition spd="med" advTm="15108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5783" y="4473536"/>
            <a:ext cx="2457083" cy="79546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725783" y="1284791"/>
            <a:ext cx="7896803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SmartApp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8317"/>
      </p:ext>
    </p:extLst>
  </p:cSld>
  <p:clrMapOvr>
    <a:masterClrMapping/>
  </p:clrMapOvr>
  <p:transition spd="med" advTm="212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Testbed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8" name="Subtitle 2"/>
          <p:cNvSpPr txBox="1"/>
          <p:nvPr/>
        </p:nvSpPr>
        <p:spPr>
          <a:xfrm>
            <a:off x="1795355" y="1468314"/>
            <a:ext cx="6116516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9158" y="5194566"/>
            <a:ext cx="501134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65372" y="3965759"/>
            <a:ext cx="5025133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79158" y="2694228"/>
            <a:ext cx="501134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Subtitle 2"/>
          <p:cNvSpPr txBox="1"/>
          <p:nvPr/>
        </p:nvSpPr>
        <p:spPr>
          <a:xfrm>
            <a:off x="465372" y="2985615"/>
            <a:ext cx="5563524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9159" y="1421864"/>
            <a:ext cx="5011346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6" name="Subtitle 2"/>
          <p:cNvSpPr txBox="1"/>
          <p:nvPr/>
        </p:nvSpPr>
        <p:spPr>
          <a:xfrm>
            <a:off x="581735" y="1452478"/>
            <a:ext cx="5563524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ZigBee sniffing 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TI CC2531 USB Dongle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Z-Wave sniffing 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two USRPs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ubtitle 2"/>
          <p:cNvSpPr txBox="1"/>
          <p:nvPr/>
        </p:nvSpPr>
        <p:spPr>
          <a:xfrm>
            <a:off x="581735" y="2721932"/>
            <a:ext cx="556352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between SmartThings hub and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HoMonit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is 7 feet</a:t>
            </a:r>
          </a:p>
        </p:txBody>
      </p:sp>
      <p:sp>
        <p:nvSpPr>
          <p:cNvPr id="24" name="Subtitle 2"/>
          <p:cNvSpPr txBox="1"/>
          <p:nvPr/>
        </p:nvSpPr>
        <p:spPr>
          <a:xfrm>
            <a:off x="581735" y="3987140"/>
            <a:ext cx="556352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Dataset 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30 open-source SmartApps from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SmartThings Public GitHub Repository</a:t>
            </a:r>
          </a:p>
        </p:txBody>
      </p:sp>
      <p:sp>
        <p:nvSpPr>
          <p:cNvPr id="37" name="Subtitle 2"/>
          <p:cNvSpPr txBox="1"/>
          <p:nvPr/>
        </p:nvSpPr>
        <p:spPr>
          <a:xfrm>
            <a:off x="581735" y="5211642"/>
            <a:ext cx="4486376" cy="90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Smart devices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: 7 ZigBee devices (20 app) and 4 Z-Wave devices (10 app)</a:t>
            </a: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9005" y="2334782"/>
            <a:ext cx="2634353" cy="83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9005" y="740940"/>
            <a:ext cx="2649718" cy="1449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6687" y="5429891"/>
            <a:ext cx="2634353" cy="115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61124" y="3298140"/>
            <a:ext cx="2630114" cy="1971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5275"/>
      </p:ext>
    </p:extLst>
  </p:cSld>
  <p:clrMapOvr>
    <a:masterClrMapping/>
  </p:clrMapOvr>
  <p:transition spd="med" advTm="242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7D3BFD1F-D063-46D4-83B3-360785C52766}"/>
              </a:ext>
            </a:extLst>
          </p:cNvPr>
          <p:cNvSpPr/>
          <p:nvPr/>
        </p:nvSpPr>
        <p:spPr>
          <a:xfrm>
            <a:off x="877957" y="5477579"/>
            <a:ext cx="7959434" cy="1116000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5400" dirty="0">
                <a:latin typeface="Bahnschrift SemiBold Condensed" panose="020B0502040204020203" pitchFamily="34" charset="0"/>
              </a:rPr>
              <a:t>Misbehavior Detection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93662" y="1284791"/>
            <a:ext cx="6961046" cy="925672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Subtitle 2"/>
          <p:cNvSpPr txBox="1"/>
          <p:nvPr/>
        </p:nvSpPr>
        <p:spPr>
          <a:xfrm>
            <a:off x="1450006" y="1399733"/>
            <a:ext cx="6423243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Reconsider the two types of attacks…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5142" y="2325406"/>
            <a:ext cx="7860259" cy="3024000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9513" y="2410309"/>
            <a:ext cx="6664227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Platform (SmartThings) – Misbehavior types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373647" y="5973786"/>
            <a:ext cx="8601076" cy="585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914400" lvl="1" indent="0">
              <a:lnSpc>
                <a:spcPct val="120000"/>
              </a:lnSpc>
              <a:spcBef>
                <a:spcPts val="600"/>
              </a:spcBef>
              <a:buSzPct val="100000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Earlence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Fernandes,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Jaeyeon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Jung, and Atul Prakash. 2016. Security analysis of emerging smart home applications. In IEEE Symposium on Security and Privacy (S&amp;P).</a:t>
            </a:r>
            <a:endParaRPr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877957" y="2840410"/>
            <a:ext cx="7567338" cy="253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800100" lvl="1" indent="-342900">
              <a:lnSpc>
                <a:spcPct val="120000"/>
              </a:lnSpc>
              <a:spcBef>
                <a:spcPts val="600"/>
              </a:spcBef>
              <a:buSzPct val="100000"/>
              <a:buFont typeface="Arial"/>
              <a:buChar char="•"/>
              <a:defRPr sz="2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Over-privileged accesses</a:t>
            </a:r>
          </a:p>
          <a:p>
            <a:pPr marL="1257300" lvl="2" indent="-342900">
              <a:lnSpc>
                <a:spcPct val="120000"/>
              </a:lnSpc>
              <a:spcBef>
                <a:spcPts val="600"/>
              </a:spcBef>
              <a:buSzPct val="100000"/>
              <a:buFont typeface="Arial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Illegally obtaining accesses to command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all the capabilities of the devices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SzPct val="100000"/>
              <a:buFont typeface="Arial"/>
              <a:buChar char="•"/>
              <a:defRPr sz="2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Event spoofing</a:t>
            </a:r>
          </a:p>
          <a:p>
            <a:pPr marL="1257300" lvl="2" indent="-342900">
              <a:lnSpc>
                <a:spcPct val="120000"/>
              </a:lnSpc>
              <a:spcBef>
                <a:spcPts val="600"/>
              </a:spcBef>
              <a:buSzPct val="100000"/>
              <a:buFont typeface="Arial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A malicious SmartApp with the knowledge of the hub and device identifiers can spoof an arbitrary event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71</a:t>
            </a:fld>
            <a:endParaRPr 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CC776D0-0D3D-46EA-88DB-E3D8F15C6A7C}"/>
              </a:ext>
            </a:extLst>
          </p:cNvPr>
          <p:cNvSpPr/>
          <p:nvPr/>
        </p:nvSpPr>
        <p:spPr>
          <a:xfrm>
            <a:off x="653624" y="5514521"/>
            <a:ext cx="5431295" cy="427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indent="0">
              <a:lnSpc>
                <a:spcPct val="120000"/>
              </a:lnSpc>
              <a:spcBef>
                <a:spcPts val="600"/>
              </a:spcBef>
              <a:buSzPct val="100000"/>
              <a:defRPr sz="2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No available misbehaving app dataset:</a:t>
            </a:r>
          </a:p>
        </p:txBody>
      </p:sp>
    </p:spTree>
    <p:extLst>
      <p:ext uri="{BB962C8B-B14F-4D97-AF65-F5344CB8AC3E}">
        <p14:creationId xmlns:p14="http://schemas.microsoft.com/office/powerpoint/2010/main" val="2552153751"/>
      </p:ext>
    </p:extLst>
  </p:cSld>
  <p:clrMapOvr>
    <a:masterClrMapping/>
  </p:clrMapOvr>
  <p:transition spd="med" advTm="192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Misbehavior Detection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7675" y="1364428"/>
            <a:ext cx="3996861" cy="733506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Subtitle 2"/>
          <p:cNvSpPr txBox="1"/>
          <p:nvPr/>
        </p:nvSpPr>
        <p:spPr>
          <a:xfrm>
            <a:off x="567412" y="1417298"/>
            <a:ext cx="382966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Over-privileged accesses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74184" y="1364428"/>
            <a:ext cx="4286935" cy="5085474"/>
          </a:xfrm>
          <a:prstGeom prst="roundRect">
            <a:avLst>
              <a:gd name="adj" fmla="val 7619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4808110" y="1651163"/>
            <a:ext cx="4211199" cy="1797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Over-privileged access realization</a:t>
            </a:r>
          </a:p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We develop over-privileged apps by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malicious code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to cause unintended operations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7674" y="2310936"/>
            <a:ext cx="3996862" cy="4138965"/>
          </a:xfrm>
          <a:prstGeom prst="roundRect">
            <a:avLst>
              <a:gd name="adj" fmla="val 14136"/>
            </a:avLst>
          </a:prstGeom>
          <a:solidFill>
            <a:schemeClr val="accent2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6092" y="2599614"/>
            <a:ext cx="3600980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</a:p>
          <a:p>
            <a:pPr>
              <a:lnSpc>
                <a:spcPct val="140000"/>
              </a:lnSpc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HoMonit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detects this misbehavior by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additional states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DFA matching process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>
              <a:lnSpc>
                <a:spcPct val="14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30 benign &amp; misbehaving apps</a:t>
            </a:r>
          </a:p>
          <a:p>
            <a:pPr>
              <a:lnSpc>
                <a:spcPct val="14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 volunteers to simulate residents</a:t>
            </a:r>
          </a:p>
          <a:p>
            <a:pPr>
              <a:lnSpc>
                <a:spcPct val="14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 times triggering for each app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181" y="3735313"/>
            <a:ext cx="3948939" cy="2013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06340"/>
      </p:ext>
    </p:extLst>
  </p:cSld>
  <p:clrMapOvr>
    <a:masterClrMapping/>
  </p:clrMapOvr>
  <p:transition spd="med" advTm="149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Misbehavior Detection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7676" y="1364428"/>
            <a:ext cx="3169924" cy="733506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Subtitle 2"/>
          <p:cNvSpPr txBox="1"/>
          <p:nvPr/>
        </p:nvSpPr>
        <p:spPr>
          <a:xfrm>
            <a:off x="567412" y="1417298"/>
            <a:ext cx="3023686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Event spoofing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28193" y="1364428"/>
            <a:ext cx="5104014" cy="5085474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4234760" y="1612929"/>
            <a:ext cx="3900272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Event spoofing realization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We develop event-spoofing apps by exploiting insufficient event protection mechanism to spoof a physical event and trigger subscribed apps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7674" y="2310936"/>
            <a:ext cx="3169926" cy="4138965"/>
          </a:xfrm>
          <a:prstGeom prst="roundRect">
            <a:avLst>
              <a:gd name="adj" fmla="val 14136"/>
            </a:avLst>
          </a:prstGeom>
          <a:solidFill>
            <a:schemeClr val="accent2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8852" y="2628592"/>
            <a:ext cx="2932246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</a:p>
          <a:p>
            <a:pPr>
              <a:lnSpc>
                <a:spcPct val="140000"/>
              </a:lnSpc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HoMonit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detects this misbehavior by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missing states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DFA matching process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>
              <a:lnSpc>
                <a:spcPct val="14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Same approach as over-privilege access evaluation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91" y="3750967"/>
            <a:ext cx="3904217" cy="2370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31462"/>
      </p:ext>
    </p:extLst>
  </p:cSld>
  <p:clrMapOvr>
    <a:masterClrMapping/>
  </p:clrMapOvr>
  <p:transition spd="med" advTm="156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Misbehavior Detection Result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03663" y="1288938"/>
            <a:ext cx="3169924" cy="733506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Subtitle 2"/>
          <p:cNvSpPr txBox="1"/>
          <p:nvPr/>
        </p:nvSpPr>
        <p:spPr>
          <a:xfrm>
            <a:off x="3076782" y="1347183"/>
            <a:ext cx="3023686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5499" y="2241757"/>
            <a:ext cx="7362310" cy="420814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0156" y="2382589"/>
            <a:ext cx="69480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 (true positive)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Correctly labeled misbehaving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TN (true negative)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Correctly labeled benign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FP (false positive)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Incorrectly labeled benign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FN (false negative)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Incorrectly labeled misbehaving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TPR (true positive rate)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TPR = TP / (TP + FN)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TNR (true negative rate)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TNR = TN / (FP + TN)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74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6F26BE6-F6D5-4396-A9BC-5D96CF4C3A89}"/>
              </a:ext>
            </a:extLst>
          </p:cNvPr>
          <p:cNvSpPr/>
          <p:nvPr/>
        </p:nvSpPr>
        <p:spPr>
          <a:xfrm>
            <a:off x="1200156" y="4959072"/>
            <a:ext cx="5711184" cy="120917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649628"/>
      </p:ext>
    </p:extLst>
  </p:cSld>
  <p:clrMapOvr>
    <a:masterClrMapping/>
  </p:clrMapOvr>
  <p:transition spd="med" advTm="167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Misbehavior Detection Result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03663" y="1288938"/>
            <a:ext cx="3169924" cy="733506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Subtitle 2"/>
          <p:cNvSpPr txBox="1"/>
          <p:nvPr/>
        </p:nvSpPr>
        <p:spPr>
          <a:xfrm>
            <a:off x="3076782" y="1347183"/>
            <a:ext cx="3023686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5499" y="2241757"/>
            <a:ext cx="7362310" cy="420814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0156" y="2382589"/>
            <a:ext cx="69480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 (true positive)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Correctly labeled misbehaving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TN (true negative)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Correctly labeled benign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FP (false positive)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Incorrectly labeled benign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FN (false negative)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Incorrectly labeled misbehaving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TPR (true positive rate)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TPR = TP / (TP + FN)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TNR (true negative rate)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TNR = TN / (FP + TN)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6269" y="2241757"/>
            <a:ext cx="8475831" cy="3845917"/>
          </a:xfrm>
          <a:prstGeom prst="roundRect">
            <a:avLst>
              <a:gd name="adj" fmla="val 14136"/>
            </a:avLst>
          </a:prstGeom>
          <a:solidFill>
            <a:schemeClr val="tx1">
              <a:lumMod val="75000"/>
              <a:lumOff val="25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1438376" y="2322553"/>
            <a:ext cx="6496556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result of 60 misbehaving SmartApps</a:t>
            </a: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786" y="2969065"/>
            <a:ext cx="8124398" cy="2628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44034"/>
      </p:ext>
    </p:extLst>
  </p:cSld>
  <p:clrMapOvr>
    <a:masterClrMapping/>
  </p:clrMapOvr>
  <p:transition spd="med" advTm="565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Misbehavior Detection Result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03663" y="1288938"/>
            <a:ext cx="3169924" cy="733506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Subtitle 2"/>
          <p:cNvSpPr txBox="1"/>
          <p:nvPr/>
        </p:nvSpPr>
        <p:spPr>
          <a:xfrm>
            <a:off x="3076782" y="1347183"/>
            <a:ext cx="3023686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5499" y="2241757"/>
            <a:ext cx="7362310" cy="4208145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0156" y="2382589"/>
            <a:ext cx="69480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 (true positive)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Correctly labeled misbehaving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TN (true negative)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Correctly labeled benign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FP (false positive)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Incorrectly labeled benign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FN (false negative)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Incorrectly labeled misbehaving SmartApp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TPR (true positive rate)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TPR = TP / (TP + FN)</a:t>
            </a:r>
          </a:p>
          <a:p>
            <a:pPr>
              <a:lnSpc>
                <a:spcPct val="200000"/>
              </a:lnSpc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TNR (true negative rate) 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TNR = TN / (FP + TN)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6269" y="2241757"/>
            <a:ext cx="8475831" cy="3845917"/>
          </a:xfrm>
          <a:prstGeom prst="roundRect">
            <a:avLst>
              <a:gd name="adj" fmla="val 14136"/>
            </a:avLst>
          </a:prstGeom>
          <a:solidFill>
            <a:schemeClr val="tx1">
              <a:lumMod val="75000"/>
              <a:lumOff val="25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1323722" y="2317567"/>
            <a:ext cx="6496556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result of misbehavior occurrence in SmartApps</a:t>
            </a: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73" y="2867289"/>
            <a:ext cx="7984654" cy="945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Subtitle 2"/>
          <p:cNvSpPr txBox="1"/>
          <p:nvPr/>
        </p:nvSpPr>
        <p:spPr>
          <a:xfrm>
            <a:off x="1005499" y="4032154"/>
            <a:ext cx="7456852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TPR for </a:t>
            </a:r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over-privileged accesses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0.98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TPR for </a:t>
            </a:r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spoofing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0.99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test case reason : packet loss, unexpected wireless traffic, accidental signal reception delay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8823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12320" y="5118210"/>
            <a:ext cx="2526826" cy="79546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725783" y="1284791"/>
            <a:ext cx="7896803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SmartApp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833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/>
          <p:nvPr/>
        </p:nvSpPr>
        <p:spPr>
          <a:xfrm>
            <a:off x="1795355" y="1468314"/>
            <a:ext cx="6116516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7649" y="1480581"/>
            <a:ext cx="1790006" cy="1414488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Subtitle 2"/>
          <p:cNvSpPr txBox="1"/>
          <p:nvPr/>
        </p:nvSpPr>
        <p:spPr>
          <a:xfrm>
            <a:off x="-31425" y="1897030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Thought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276147" y="1480581"/>
            <a:ext cx="3535001" cy="1414488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Subtitle 2"/>
          <p:cNvSpPr txBox="1"/>
          <p:nvPr/>
        </p:nvSpPr>
        <p:spPr>
          <a:xfrm>
            <a:off x="2422967" y="1495327"/>
            <a:ext cx="3201464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Our presented approach can be potentially applied to other IoT systems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37" y="131610"/>
            <a:ext cx="2606878" cy="6726390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0" y="491878"/>
            <a:ext cx="6088237" cy="79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5400" dirty="0">
                <a:latin typeface="Bahnschrift SemiBold Condensed" panose="020B0502040204020203" pitchFamily="34" charset="0"/>
              </a:rPr>
              <a:t>Generality</a:t>
            </a:r>
            <a:endParaRPr lang="en-US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27649" y="3175454"/>
            <a:ext cx="1790006" cy="1414488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276147" y="3175454"/>
            <a:ext cx="3535001" cy="1414488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6" name="Subtitle 2"/>
          <p:cNvSpPr txBox="1"/>
          <p:nvPr/>
        </p:nvSpPr>
        <p:spPr>
          <a:xfrm>
            <a:off x="2422968" y="3204947"/>
            <a:ext cx="3359957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We also investigate IFTTT, an open-source platform compatible with SmartThings</a:t>
            </a:r>
          </a:p>
        </p:txBody>
      </p:sp>
      <p:sp>
        <p:nvSpPr>
          <p:cNvPr id="37" name="Subtitle 2"/>
          <p:cNvSpPr txBox="1"/>
          <p:nvPr/>
        </p:nvSpPr>
        <p:spPr>
          <a:xfrm>
            <a:off x="-31425" y="3601755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IFTTT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55872" y="5009426"/>
            <a:ext cx="1790006" cy="1414488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304370" y="5009426"/>
            <a:ext cx="3535001" cy="1414488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0" name="Subtitle 2"/>
          <p:cNvSpPr txBox="1"/>
          <p:nvPr/>
        </p:nvSpPr>
        <p:spPr>
          <a:xfrm>
            <a:off x="2451191" y="5038919"/>
            <a:ext cx="3359957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events present the same wireless fingerprints &amp;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Applets share similar logic</a:t>
            </a:r>
          </a:p>
        </p:txBody>
      </p:sp>
      <p:sp>
        <p:nvSpPr>
          <p:cNvPr id="41" name="Subtitle 2"/>
          <p:cNvSpPr txBox="1"/>
          <p:nvPr/>
        </p:nvSpPr>
        <p:spPr>
          <a:xfrm>
            <a:off x="20720" y="5450473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848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6472" y="2178050"/>
            <a:ext cx="6096000" cy="26797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E70672F-05C8-46AB-8422-E11017C43984}"/>
              </a:ext>
            </a:extLst>
          </p:cNvPr>
          <p:cNvGrpSpPr/>
          <p:nvPr/>
        </p:nvGrpSpPr>
        <p:grpSpPr>
          <a:xfrm>
            <a:off x="2028853" y="3004418"/>
            <a:ext cx="4851237" cy="3216377"/>
            <a:chOff x="2050070" y="2414205"/>
            <a:chExt cx="4851237" cy="3216377"/>
          </a:xfrm>
        </p:grpSpPr>
        <p:sp>
          <p:nvSpPr>
            <p:cNvPr id="6" name="Rounded Rectangle 5"/>
            <p:cNvSpPr/>
            <p:nvPr/>
          </p:nvSpPr>
          <p:spPr>
            <a:xfrm>
              <a:off x="2050070" y="2414205"/>
              <a:ext cx="4839492" cy="3216377"/>
            </a:xfrm>
            <a:prstGeom prst="roundRect">
              <a:avLst>
                <a:gd name="adj" fmla="val 14136"/>
              </a:avLst>
            </a:prstGeom>
            <a:solidFill>
              <a:schemeClr val="accent4">
                <a:lumMod val="40000"/>
                <a:lumOff val="6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42693" y="2768262"/>
              <a:ext cx="4658614" cy="2769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914400" rtl="0" fontAlgn="auto" latinLnBrk="0" hangingPunct="0"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SmartThings Cloud Backend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Brain of smart home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Remotely control smart devices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Communicate with user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Host 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device handlers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SmartApps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algn="l" defTabSz="914400" rtl="0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6314"/>
      </p:ext>
    </p:extLst>
  </p:cSld>
  <p:clrMapOvr>
    <a:masterClrMapping/>
  </p:clrMapOvr>
  <p:transition spd="med" advTm="10406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Privacy Consideration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2400" y="2246059"/>
            <a:ext cx="8839200" cy="4404123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440811" y="2377705"/>
            <a:ext cx="8262377" cy="1255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Daily routines :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The attacker can spy on the victim’s daily activities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SmartApp Example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1800" i="1" dirty="0">
                <a:latin typeface="Arial" panose="020B0604020202020204" pitchFamily="34" charset="0"/>
                <a:cs typeface="Arial" panose="020B0604020202020204" pitchFamily="34" charset="0"/>
              </a:rPr>
              <a:t>Good Night : change its mode when there is no human activity in the home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2400" y="1407706"/>
            <a:ext cx="8839200" cy="715438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Subtitle 2"/>
          <p:cNvSpPr txBox="1"/>
          <p:nvPr/>
        </p:nvSpPr>
        <p:spPr>
          <a:xfrm>
            <a:off x="152400" y="1420940"/>
            <a:ext cx="8839200" cy="55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Side-channel information leakage is a double-edged sword</a:t>
            </a:r>
          </a:p>
        </p:txBody>
      </p:sp>
      <p:sp>
        <p:nvSpPr>
          <p:cNvPr id="20" name="Subtitle 2"/>
          <p:cNvSpPr txBox="1"/>
          <p:nvPr/>
        </p:nvSpPr>
        <p:spPr>
          <a:xfrm>
            <a:off x="440810" y="5152453"/>
            <a:ext cx="8412245" cy="1255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Health conditions :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The attacker can infer the health condition of residents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SmartApp Example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i="1" dirty="0">
                <a:latin typeface="Arial" panose="020B0604020202020204" pitchFamily="34" charset="0"/>
                <a:cs typeface="Arial" panose="020B0604020202020204" pitchFamily="34" charset="0"/>
              </a:rPr>
              <a:t>    Elder Care: Slip &amp; Fall : monitor the behavior of the aged people</a:t>
            </a:r>
          </a:p>
        </p:txBody>
      </p:sp>
      <p:sp>
        <p:nvSpPr>
          <p:cNvPr id="21" name="Subtitle 2"/>
          <p:cNvSpPr txBox="1"/>
          <p:nvPr/>
        </p:nvSpPr>
        <p:spPr>
          <a:xfrm>
            <a:off x="440811" y="3765079"/>
            <a:ext cx="8412245" cy="1255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Home occupations :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The attacker can infer it by detecting the app existence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SmartApp Example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1800" i="1" dirty="0">
                <a:latin typeface="Arial" panose="020B0604020202020204" pitchFamily="34" charset="0"/>
                <a:cs typeface="Arial" panose="020B0604020202020204" pitchFamily="34" charset="0"/>
              </a:rPr>
              <a:t>Vacation Lighting Director : deceptively control lights while residents are away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897962" y="2484452"/>
            <a:ext cx="5113020" cy="3257700"/>
          </a:xfrm>
          <a:prstGeom prst="cloudCallout">
            <a:avLst/>
          </a:prstGeom>
          <a:solidFill>
            <a:schemeClr val="accent1">
              <a:lumMod val="40000"/>
              <a:lumOff val="60000"/>
              <a:alpha val="94902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8135" y="3133441"/>
            <a:ext cx="4055883" cy="20190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this side-channel inference attack requires placing a wireless sniffer in the proximity of smart home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72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5783" y="5753645"/>
            <a:ext cx="2534575" cy="795469"/>
          </a:xfrm>
          <a:prstGeom prst="roundRect">
            <a:avLst>
              <a:gd name="adj" fmla="val 14136"/>
            </a:avLst>
          </a:prstGeom>
          <a:solidFill>
            <a:schemeClr val="accent4">
              <a:lumMod val="40000"/>
              <a:lumOff val="6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Outline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119" name="Subtitle 2"/>
          <p:cNvSpPr txBox="1"/>
          <p:nvPr/>
        </p:nvSpPr>
        <p:spPr>
          <a:xfrm>
            <a:off x="725783" y="1284791"/>
            <a:ext cx="7896803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Overview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DFA Building via SmartApp Analysis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Misbehavior Detection via Wireless Fingerprint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20866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Conclusion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0" name="Subtitle 2"/>
          <p:cNvSpPr txBox="1"/>
          <p:nvPr/>
        </p:nvSpPr>
        <p:spPr>
          <a:xfrm>
            <a:off x="-1264556" y="1542800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ubtitle 2"/>
          <p:cNvSpPr txBox="1"/>
          <p:nvPr/>
        </p:nvSpPr>
        <p:spPr>
          <a:xfrm>
            <a:off x="1695125" y="1339613"/>
            <a:ext cx="6116516" cy="47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27417" y="4899539"/>
            <a:ext cx="2517665" cy="1335687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Subtitle 2"/>
          <p:cNvSpPr txBox="1"/>
          <p:nvPr/>
        </p:nvSpPr>
        <p:spPr>
          <a:xfrm>
            <a:off x="327970" y="5260161"/>
            <a:ext cx="233034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979479" y="4863342"/>
            <a:ext cx="5748885" cy="1403036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Subtitle 2"/>
          <p:cNvSpPr txBox="1"/>
          <p:nvPr/>
        </p:nvSpPr>
        <p:spPr>
          <a:xfrm>
            <a:off x="3079709" y="4899539"/>
            <a:ext cx="5856602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HoMonit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can effectively validate the working logic of SmartApps and achieve a high accuracy in the detection of SmartApp misbehaviors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13632" y="3712898"/>
            <a:ext cx="2531451" cy="101309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3" name="Subtitle 2"/>
          <p:cNvSpPr txBox="1"/>
          <p:nvPr/>
        </p:nvSpPr>
        <p:spPr>
          <a:xfrm>
            <a:off x="249202" y="3904301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979479" y="3698076"/>
            <a:ext cx="581103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Subtitle 2"/>
          <p:cNvSpPr txBox="1"/>
          <p:nvPr/>
        </p:nvSpPr>
        <p:spPr>
          <a:xfrm>
            <a:off x="3079709" y="3752223"/>
            <a:ext cx="5830086" cy="90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Program logic extraction from source code or UI, and auto DFA construction &amp; matching algorithms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27418" y="2532808"/>
            <a:ext cx="2531451" cy="101309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1" name="Subtitle 2"/>
          <p:cNvSpPr txBox="1"/>
          <p:nvPr/>
        </p:nvSpPr>
        <p:spPr>
          <a:xfrm>
            <a:off x="249202" y="2722163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979479" y="2532808"/>
            <a:ext cx="581103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3" name="Subtitle 2"/>
          <p:cNvSpPr txBox="1"/>
          <p:nvPr/>
        </p:nvSpPr>
        <p:spPr>
          <a:xfrm>
            <a:off x="3079709" y="2562301"/>
            <a:ext cx="556352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Leverage the side-channel information leakage in the wireless channel to infer device event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27418" y="1351880"/>
            <a:ext cx="2531451" cy="1013095"/>
          </a:xfrm>
          <a:prstGeom prst="roundRect">
            <a:avLst>
              <a:gd name="adj" fmla="val 14136"/>
            </a:avLst>
          </a:prstGeom>
          <a:solidFill>
            <a:schemeClr val="accent5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5" name="Subtitle 2"/>
          <p:cNvSpPr txBox="1"/>
          <p:nvPr/>
        </p:nvSpPr>
        <p:spPr>
          <a:xfrm>
            <a:off x="262988" y="1543283"/>
            <a:ext cx="2460310" cy="561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HoMonit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979479" y="1351880"/>
            <a:ext cx="5811037" cy="1013095"/>
          </a:xfrm>
          <a:prstGeom prst="roundRect">
            <a:avLst>
              <a:gd name="adj" fmla="val 14136"/>
            </a:avLst>
          </a:prstGeom>
          <a:solidFill>
            <a:schemeClr val="accent4">
              <a:lumMod val="20000"/>
              <a:lumOff val="80000"/>
              <a:alpha val="94902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7" name="Subtitle 2"/>
          <p:cNvSpPr txBox="1"/>
          <p:nvPr/>
        </p:nvSpPr>
        <p:spPr>
          <a:xfrm>
            <a:off x="3079709" y="1372506"/>
            <a:ext cx="5563524" cy="90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 anomaly detection system for smart home platforms to detect misbehaving SmartApps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0621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100955"/>
            <a:ext cx="9144000" cy="145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8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Q &amp; 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52568B-B03D-4DD8-84B7-185F533A6B51}"/>
              </a:ext>
            </a:extLst>
          </p:cNvPr>
          <p:cNvSpPr txBox="1">
            <a:spLocks/>
          </p:cNvSpPr>
          <p:nvPr/>
        </p:nvSpPr>
        <p:spPr>
          <a:xfrm>
            <a:off x="0" y="3824757"/>
            <a:ext cx="9144000" cy="145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4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Upcoming release: nsec.sjtu.edu.cn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4FA0CE-02E7-490F-B09E-1D0AFE49B51F}"/>
              </a:ext>
            </a:extLst>
          </p:cNvPr>
          <p:cNvSpPr txBox="1">
            <a:spLocks/>
          </p:cNvSpPr>
          <p:nvPr/>
        </p:nvSpPr>
        <p:spPr>
          <a:xfrm>
            <a:off x="0" y="251696"/>
            <a:ext cx="9144000" cy="145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8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2285832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ctrTitle"/>
          </p:nvPr>
        </p:nvSpPr>
        <p:spPr>
          <a:xfrm>
            <a:off x="0" y="491878"/>
            <a:ext cx="9144000" cy="792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5400" dirty="0">
                <a:latin typeface="Bahnschrift SemiBold Condensed" panose="020B0502040204020203" pitchFamily="34" charset="0"/>
              </a:rPr>
              <a:t>SmartThings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20" y="2251454"/>
            <a:ext cx="5963279" cy="38959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22270" y="2552700"/>
            <a:ext cx="1988180" cy="20447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1775832-5ABD-48D3-B8AF-E469ACD1F427}"/>
              </a:ext>
            </a:extLst>
          </p:cNvPr>
          <p:cNvGrpSpPr/>
          <p:nvPr/>
        </p:nvGrpSpPr>
        <p:grpSpPr>
          <a:xfrm>
            <a:off x="1278777" y="2032977"/>
            <a:ext cx="6390384" cy="4715755"/>
            <a:chOff x="1278777" y="2032977"/>
            <a:chExt cx="6390384" cy="4715755"/>
          </a:xfrm>
        </p:grpSpPr>
        <p:sp>
          <p:nvSpPr>
            <p:cNvPr id="7" name="Rounded Rectangle 6"/>
            <p:cNvSpPr/>
            <p:nvPr/>
          </p:nvSpPr>
          <p:spPr>
            <a:xfrm>
              <a:off x="1278777" y="2032977"/>
              <a:ext cx="6390384" cy="4515308"/>
            </a:xfrm>
            <a:prstGeom prst="roundRect">
              <a:avLst>
                <a:gd name="adj" fmla="val 14136"/>
              </a:avLst>
            </a:prstGeom>
            <a:solidFill>
              <a:schemeClr val="accent4">
                <a:lumMod val="40000"/>
                <a:lumOff val="60000"/>
                <a:alpha val="94902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46821" y="2316752"/>
              <a:ext cx="5650358" cy="4431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914400" rtl="0" fontAlgn="auto" latinLnBrk="0" hangingPunct="0"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loud: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Device Handler</a:t>
              </a:r>
            </a:p>
            <a:p>
              <a:pPr marR="0" algn="ctr" defTabSz="914400" rtl="0" fontAlgn="auto" latinLnBrk="0" hangingPunct="0"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algn="ctr" defTabSz="914400" rtl="0" fontAlgn="auto" latinLnBrk="0" hangingPunct="0"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algn="ctr" defTabSz="914400" rtl="0" fontAlgn="auto" latinLnBrk="0" hangingPunct="0"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Virtual representations of physical devices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Abstract away the implementation details of the protocols for communicating to the devices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Specify the capabilities of these devices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759" y1="41397" x2="71759" y2="41397"/>
                          <a14:foregroundMark x1="40278" y1="74813" x2="40278" y2="74813"/>
                          <a14:foregroundMark x1="78704" y1="16209" x2="78704" y2="16209"/>
                          <a14:foregroundMark x1="62500" y1="74813" x2="62500" y2="74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4729" y="2733367"/>
              <a:ext cx="613625" cy="1139183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3066255" y="3505522"/>
              <a:ext cx="524880" cy="175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Subtitle 2"/>
            <p:cNvSpPr txBox="1"/>
            <p:nvPr/>
          </p:nvSpPr>
          <p:spPr>
            <a:xfrm>
              <a:off x="2184729" y="3829136"/>
              <a:ext cx="786584" cy="4565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>
                <a:buNone/>
              </a:pP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Light</a:t>
              </a:r>
            </a:p>
          </p:txBody>
        </p:sp>
        <p:sp>
          <p:nvSpPr>
            <p:cNvPr id="15" name="Subtitle 2"/>
            <p:cNvSpPr txBox="1"/>
            <p:nvPr/>
          </p:nvSpPr>
          <p:spPr>
            <a:xfrm>
              <a:off x="3791278" y="3041334"/>
              <a:ext cx="1249520" cy="928375"/>
            </a:xfrm>
            <a:prstGeom prst="rect">
              <a:avLst/>
            </a:prstGeom>
            <a:noFill/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Capability</a:t>
              </a:r>
            </a:p>
            <a:p>
              <a:pPr marL="0" indent="0" algn="ctr">
                <a:buNone/>
              </a:pPr>
              <a:r>
                <a:rPr 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switch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128081" y="3503766"/>
              <a:ext cx="524880" cy="175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Subtitle 2"/>
            <p:cNvSpPr txBox="1"/>
            <p:nvPr/>
          </p:nvSpPr>
          <p:spPr>
            <a:xfrm>
              <a:off x="5789774" y="2832075"/>
              <a:ext cx="1368058" cy="1338828"/>
            </a:xfrm>
            <a:prstGeom prst="rect">
              <a:avLst/>
            </a:prstGeom>
            <a:noFill/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lIns="45719" rIns="45719">
              <a:spAutoFit/>
            </a:bodyPr>
            <a:lstStyle>
              <a:lvl1pPr marL="457200" indent="-457200">
                <a:lnSpc>
                  <a:spcPct val="150000"/>
                </a:lnSpc>
                <a:buSzPct val="100000"/>
                <a:buFont typeface="Arial"/>
                <a:buChar char="•"/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Commands</a:t>
              </a:r>
            </a:p>
            <a:p>
              <a:pPr marL="0" indent="0" algn="ctr">
                <a:buNone/>
              </a:pPr>
              <a:r>
                <a:rPr 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on()</a:t>
              </a:r>
            </a:p>
            <a:p>
              <a:pPr marL="0" indent="0" algn="ctr">
                <a:buNone/>
              </a:pPr>
              <a:r>
                <a:rPr 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off()</a:t>
              </a:r>
            </a:p>
          </p:txBody>
        </p:sp>
      </p:grpSp>
      <p:sp>
        <p:nvSpPr>
          <p:cNvPr id="19" name="Left Brace 18"/>
          <p:cNvSpPr/>
          <p:nvPr/>
        </p:nvSpPr>
        <p:spPr>
          <a:xfrm>
            <a:off x="5925094" y="3368951"/>
            <a:ext cx="233996" cy="708116"/>
          </a:xfrm>
          <a:prstGeom prst="leftBrace">
            <a:avLst>
              <a:gd name="adj1" fmla="val 60650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3810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id="20" name="Subtitle 2"/>
          <p:cNvSpPr txBox="1"/>
          <p:nvPr/>
        </p:nvSpPr>
        <p:spPr>
          <a:xfrm>
            <a:off x="424236" y="1290322"/>
            <a:ext cx="849989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SmartThings architecture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7062"/>
      </p:ext>
    </p:extLst>
  </p:cSld>
  <p:clrMapOvr>
    <a:masterClrMapping/>
  </p:clrMapOvr>
  <p:transition spd="med" advTm="16746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2950</Words>
  <Application>Microsoft Office PowerPoint</Application>
  <PresentationFormat>全屏显示(4:3)</PresentationFormat>
  <Paragraphs>751</Paragraphs>
  <Slides>83</Slides>
  <Notes>82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92" baseType="lpstr">
      <vt:lpstr>Arial</vt:lpstr>
      <vt:lpstr>Bahnschrift SemiBold Condensed</vt:lpstr>
      <vt:lpstr>Calibri</vt:lpstr>
      <vt:lpstr>Calibri Light</vt:lpstr>
      <vt:lpstr>Courier New</vt:lpstr>
      <vt:lpstr>Helvetica</vt:lpstr>
      <vt:lpstr>Times New Roman</vt:lpstr>
      <vt:lpstr>Wingdings</vt:lpstr>
      <vt:lpstr>Office Theme</vt:lpstr>
      <vt:lpstr>HoMonit: Monitoring Smart Home Apps from Encrypted Traffic </vt:lpstr>
      <vt:lpstr>Outline</vt:lpstr>
      <vt:lpstr>Background</vt:lpstr>
      <vt:lpstr>Background</vt:lpstr>
      <vt:lpstr>Smart Home Platforms</vt:lpstr>
      <vt:lpstr>Smart Home Platforms</vt:lpstr>
      <vt:lpstr>SmartThings</vt:lpstr>
      <vt:lpstr>SmartThings</vt:lpstr>
      <vt:lpstr>SmartThings</vt:lpstr>
      <vt:lpstr>SmartThings</vt:lpstr>
      <vt:lpstr>SmartThings</vt:lpstr>
      <vt:lpstr>SmartThings</vt:lpstr>
      <vt:lpstr>SmartThings</vt:lpstr>
      <vt:lpstr>SmartThings</vt:lpstr>
      <vt:lpstr>Smart Home Security</vt:lpstr>
      <vt:lpstr>Threat Model</vt:lpstr>
      <vt:lpstr>Threat Model</vt:lpstr>
      <vt:lpstr>Smart Home Security</vt:lpstr>
      <vt:lpstr>Smart Home Security</vt:lpstr>
      <vt:lpstr>Our Design: HoMonit</vt:lpstr>
      <vt:lpstr>Outline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Challenges</vt:lpstr>
      <vt:lpstr>Challenges</vt:lpstr>
      <vt:lpstr>Challenges</vt:lpstr>
      <vt:lpstr>Outline</vt:lpstr>
      <vt:lpstr>System Workflow</vt:lpstr>
      <vt:lpstr>System Workflow</vt:lpstr>
      <vt:lpstr>Outline</vt:lpstr>
      <vt:lpstr>DFA Building via SmartApp Analysis</vt:lpstr>
      <vt:lpstr>DFA Building via SmartApp Analysis</vt:lpstr>
      <vt:lpstr>DFA Building via SmartApp Analysis</vt:lpstr>
      <vt:lpstr>DFA Building for Open-source Apps</vt:lpstr>
      <vt:lpstr>DFA Building for Open-source Apps</vt:lpstr>
      <vt:lpstr>DFA Building for Open-source Apps</vt:lpstr>
      <vt:lpstr>DFA Building for Open-source Apps</vt:lpstr>
      <vt:lpstr>DFA Building for Open-source Apps</vt:lpstr>
      <vt:lpstr>DFA Building for Open-source Apps</vt:lpstr>
      <vt:lpstr>PowerPoint 演示文稿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DFA Building for Closed-source Apps</vt:lpstr>
      <vt:lpstr>Outline</vt:lpstr>
      <vt:lpstr>Misbehavior Detection via Wireless Fingerprint</vt:lpstr>
      <vt:lpstr>Event Inference</vt:lpstr>
      <vt:lpstr>Event Inference</vt:lpstr>
      <vt:lpstr>Event Inference</vt:lpstr>
      <vt:lpstr>Event Inference</vt:lpstr>
      <vt:lpstr>Event Inference</vt:lpstr>
      <vt:lpstr>Event Inference</vt:lpstr>
      <vt:lpstr>Event Inference</vt:lpstr>
      <vt:lpstr>SmartApp Misbehavior Detection</vt:lpstr>
      <vt:lpstr>SmartApp Misbehavior Detection</vt:lpstr>
      <vt:lpstr>Outline</vt:lpstr>
      <vt:lpstr>Testbed</vt:lpstr>
      <vt:lpstr>Misbehavior Detection</vt:lpstr>
      <vt:lpstr>Misbehavior Detection</vt:lpstr>
      <vt:lpstr>Misbehavior Detection</vt:lpstr>
      <vt:lpstr>Misbehavior Detection Result</vt:lpstr>
      <vt:lpstr>Misbehavior Detection Result</vt:lpstr>
      <vt:lpstr>Misbehavior Detection Result</vt:lpstr>
      <vt:lpstr>Outline</vt:lpstr>
      <vt:lpstr>PowerPoint 演示文稿</vt:lpstr>
      <vt:lpstr>Privacy Consideration</vt:lpstr>
      <vt:lpstr>Outline</vt:lpstr>
      <vt:lpstr>Conclusion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HoMonit: Monitoring Smart Home Apps from Encrypted Traffic</dc:title>
  <dc:creator>Wei Zhang</dc:creator>
  <cp:lastModifiedBy>孟 岩</cp:lastModifiedBy>
  <cp:revision>710</cp:revision>
  <dcterms:modified xsi:type="dcterms:W3CDTF">2018-10-22T08:56:32Z</dcterms:modified>
</cp:coreProperties>
</file>