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72" r:id="rId2"/>
  </p:sldMasterIdLst>
  <p:notesMasterIdLst>
    <p:notesMasterId r:id="rId19"/>
  </p:notesMasterIdLst>
  <p:sldIdLst>
    <p:sldId id="256" r:id="rId3"/>
    <p:sldId id="258" r:id="rId4"/>
    <p:sldId id="259" r:id="rId5"/>
    <p:sldId id="272" r:id="rId6"/>
    <p:sldId id="271" r:id="rId7"/>
    <p:sldId id="273" r:id="rId8"/>
    <p:sldId id="260" r:id="rId9"/>
    <p:sldId id="261" r:id="rId10"/>
    <p:sldId id="270" r:id="rId11"/>
    <p:sldId id="262" r:id="rId12"/>
    <p:sldId id="263" r:id="rId13"/>
    <p:sldId id="264" r:id="rId14"/>
    <p:sldId id="265" r:id="rId15"/>
    <p:sldId id="267" r:id="rId16"/>
    <p:sldId id="268" r:id="rId17"/>
    <p:sldId id="269" r:id="rId18"/>
  </p:sldIdLst>
  <p:sldSz cx="12192000" cy="6858000"/>
  <p:notesSz cx="12192000" cy="6858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engXian" panose="02010600030101010101" pitchFamily="2" charset="-122"/>
      <p:regular r:id="rId24"/>
      <p:bold r:id="rId25"/>
    </p:embeddedFont>
    <p:embeddedFont>
      <p:font typeface="Montserrat" pitchFamily="2" charset="77"/>
      <p:regular r:id="rId26"/>
      <p:bold r:id="rId27"/>
      <p:italic r:id="rId28"/>
      <p:boldItalic r:id="rId29"/>
    </p:embeddedFont>
    <p:embeddedFont>
      <p:font typeface="Montserrat ExtraBold" pitchFamily="2" charset="77"/>
      <p:bold r:id="rId30"/>
      <p:italic r:id="rId31"/>
      <p:boldItalic r:id="rId32"/>
    </p:embeddedFont>
    <p:embeddedFont>
      <p:font typeface="Montserrat Medium" pitchFamily="2" charset="77"/>
      <p:regular r:id="rId33"/>
      <p:italic r:id="rId34"/>
    </p:embeddedFont>
    <p:embeddedFont>
      <p:font typeface="Montserrat SemiBold" pitchFamily="2" charset="77"/>
      <p:regular r:id="rId35"/>
      <p:bold r:id="rId36"/>
      <p:italic r:id="rId37"/>
      <p:boldItalic r:id="rId38"/>
    </p:embeddedFont>
  </p:embeddedFontLst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096" userDrawn="1">
          <p15:clr>
            <a:srgbClr val="A4A3A4"/>
          </p15:clr>
        </p15:guide>
        <p15:guide id="2" orient="horz" pos="2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00"/>
    <p:restoredTop sz="96512"/>
  </p:normalViewPr>
  <p:slideViewPr>
    <p:cSldViewPr snapToGrid="0" snapToObjects="1">
      <p:cViewPr varScale="1">
        <p:scale>
          <a:sx n="130" d="100"/>
          <a:sy n="130" d="100"/>
        </p:scale>
        <p:origin x="208" y="304"/>
      </p:cViewPr>
      <p:guideLst>
        <p:guide pos="6096"/>
        <p:guide orient="horz" pos="2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0B0EE-EEAC-E648-9D1A-C839EDC94FB5}" type="datetimeFigureOut">
              <a:rPr lang="en-US" smtClean="0"/>
              <a:t>11/30/23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CAE5A-A6F2-1445-95C8-74BC6C12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51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74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11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10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91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3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9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7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25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03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5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09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08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CAE5A-A6F2-1445-95C8-74BC6C12EE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6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01_Title – ligh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0"/>
          <p:cNvSpPr>
            <a:spLocks noGrp="1"/>
          </p:cNvSpPr>
          <p:nvPr>
            <p:ph type="title" hasCustomPrompt="1"/>
          </p:nvPr>
        </p:nvSpPr>
        <p:spPr bwMode="auto">
          <a:xfrm>
            <a:off x="1018800" y="1168390"/>
            <a:ext cx="9059055" cy="3238600"/>
          </a:xfrm>
        </p:spPr>
        <p:txBody>
          <a:bodyPr tIns="0" anchor="b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Title of your presentation which can be long and very important</a:t>
            </a:r>
            <a:endParaRPr lang="en-US"/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019174" y="4597200"/>
            <a:ext cx="9058681" cy="940465"/>
          </a:xfrm>
          <a:prstGeom prst="rect">
            <a:avLst/>
          </a:prstGeom>
        </p:spPr>
        <p:txBody>
          <a:bodyPr tIns="0" bIns="0" anchor="t" anchorCtr="0">
            <a:normAutofit/>
          </a:bodyPr>
          <a:lstStyle>
            <a:lvl1pPr marL="612" indent="0">
              <a:lnSpc>
                <a:spcPct val="120000"/>
              </a:lnSpc>
              <a:buNone/>
              <a:defRPr sz="2800" b="0" i="1">
                <a:solidFill>
                  <a:schemeClr val="tx1"/>
                </a:solidFill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Optional subtitle, can be slightly longer; or delete this box for a much larger title box</a:t>
            </a:r>
            <a:endParaRPr/>
          </a:p>
        </p:txBody>
      </p:sp>
      <p:sp>
        <p:nvSpPr>
          <p:cNvPr id="7" name="Textplatzhalter 1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1018799" y="5727874"/>
            <a:ext cx="9058681" cy="796749"/>
          </a:xfrm>
          <a:prstGeom prst="rect">
            <a:avLst/>
          </a:prstGeom>
        </p:spPr>
        <p:txBody>
          <a:bodyPr tIns="0" bIns="0" anchor="t" anchorCtr="0">
            <a:normAutofit/>
          </a:bodyPr>
          <a:lstStyle>
            <a:lvl1pPr marL="612" indent="0">
              <a:lnSpc>
                <a:spcPct val="150000"/>
              </a:lnSpc>
              <a:buNone/>
              <a:defRPr sz="2000" b="0" i="0">
                <a:solidFill>
                  <a:schemeClr val="tx1"/>
                </a:solidFill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(Title) First Name Surname | e.g. Conference | Date (optional)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9712" y="237762"/>
            <a:ext cx="2147142" cy="54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: Photo/Graphic + more Text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6095207" y="-1"/>
            <a:ext cx="6096789" cy="6857999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0" i="0">
              <a:latin typeface="Montserrat"/>
            </a:endParaRPr>
          </a:p>
        </p:txBody>
      </p:sp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V="1">
            <a:off x="6096000" y="1"/>
            <a:ext cx="0" cy="68579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4896822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Short but strong title</a:t>
            </a:r>
            <a:endParaRPr lang="en-US"/>
          </a:p>
        </p:txBody>
      </p:sp>
      <p:sp>
        <p:nvSpPr>
          <p:cNvPr id="14" name="Bildplatzhalter 11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018384" y="1160461"/>
            <a:ext cx="5061600" cy="4608512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9" name="Textplatzhalter 17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275388" y="1160459"/>
            <a:ext cx="5545137" cy="4608512"/>
          </a:xfrm>
        </p:spPr>
        <p:txBody>
          <a:bodyPr/>
          <a:lstStyle/>
          <a:p>
            <a:pPr lvl="0">
              <a:defRPr/>
            </a:pPr>
            <a:r>
              <a:rPr lang="de-DE"/>
              <a:t>Your text, bullet points, etc.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 Compare: Text + Photo/Graphic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29" hasCustomPrompt="1"/>
          </p:nvPr>
        </p:nvSpPr>
        <p:spPr bwMode="auto">
          <a:xfrm>
            <a:off x="7119600" y="0"/>
            <a:ext cx="5072400" cy="3416400"/>
          </a:xfrm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en-US"/>
              <a:t>Click on the symbol to add a photo/graphic filling the entire frame.</a:t>
            </a:r>
            <a:endParaRPr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30" hasCustomPrompt="1"/>
          </p:nvPr>
        </p:nvSpPr>
        <p:spPr bwMode="auto">
          <a:xfrm>
            <a:off x="7119600" y="3441600"/>
            <a:ext cx="5072400" cy="3416400"/>
          </a:xfrm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en-US"/>
              <a:t>Click on the symbol to add a photo/graphic filling the entire frame.</a:t>
            </a:r>
            <a:endParaRPr/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7102485" y="-1"/>
            <a:ext cx="5089510" cy="68579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0" i="0">
              <a:latin typeface="Montserrat"/>
            </a:endParaRPr>
          </a:p>
        </p:txBody>
      </p:sp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V="1">
            <a:off x="7103270" y="1"/>
            <a:ext cx="0" cy="68579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591952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Short but strong title</a:t>
            </a:r>
            <a:endParaRPr lang="en-US"/>
          </a:p>
        </p:txBody>
      </p:sp>
      <p:cxnSp>
        <p:nvCxnSpPr>
          <p:cNvPr id="5" name="Gerade Verbindung 4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1018391" y="1159200"/>
            <a:ext cx="5919521" cy="2087996"/>
          </a:xfrm>
        </p:spPr>
        <p:txBody>
          <a:bodyPr/>
          <a:lstStyle/>
          <a:p>
            <a:pPr lvl="0">
              <a:defRPr/>
            </a:pPr>
            <a:r>
              <a:rPr lang="de-DE"/>
              <a:t>Your text, bullet points, etc.</a:t>
            </a:r>
            <a:endParaRPr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1017609" y="3614400"/>
            <a:ext cx="5920304" cy="2087992"/>
          </a:xfrm>
        </p:spPr>
        <p:txBody>
          <a:bodyPr/>
          <a:lstStyle/>
          <a:p>
            <a:pPr lvl="0">
              <a:defRPr/>
            </a:pPr>
            <a:r>
              <a:rPr lang="de-DE"/>
              <a:t>Your text, bullet points, etc.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 Compare: 2 Text + Photo/Graphic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7102485" y="-1"/>
            <a:ext cx="5089510" cy="68579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0" i="0">
              <a:latin typeface="Montserrat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  <p:cxnSp>
        <p:nvCxnSpPr>
          <p:cNvPr id="5" name="Gerade Verbindung 4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ildplatzhalter 11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018384" y="1015199"/>
            <a:ext cx="4393266" cy="2397596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3" name="Bildplatzhalter 11"/>
          <p:cNvSpPr>
            <a:spLocks noGrp="1"/>
          </p:cNvSpPr>
          <p:nvPr>
            <p:ph type="pic" sz="quarter" idx="34" hasCustomPrompt="1"/>
          </p:nvPr>
        </p:nvSpPr>
        <p:spPr bwMode="auto">
          <a:xfrm>
            <a:off x="6780352" y="1015199"/>
            <a:ext cx="4393266" cy="2397596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1018379" y="3594100"/>
            <a:ext cx="4393267" cy="2174875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your bullet points (or text) corresponding to your placed objects</a:t>
            </a:r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6780352" y="3594099"/>
            <a:ext cx="4393267" cy="2174875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your bullet points (or text) corresponding to your placed objects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 Compare: 3 Text + Photo/Graphic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7102485" y="-1"/>
            <a:ext cx="5089510" cy="68579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0" i="0">
              <a:latin typeface="Montserrat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200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  <p:cxnSp>
        <p:nvCxnSpPr>
          <p:cNvPr id="5" name="Gerade Verbindung 4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Bildplatzhalter 11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018384" y="1015199"/>
            <a:ext cx="3087688" cy="2397596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32" hasCustomPrompt="1"/>
          </p:nvPr>
        </p:nvSpPr>
        <p:spPr bwMode="auto">
          <a:xfrm>
            <a:off x="4551331" y="1015199"/>
            <a:ext cx="3087688" cy="2397596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5" name="Bildplatzhalter 11"/>
          <p:cNvSpPr>
            <a:spLocks noGrp="1"/>
          </p:cNvSpPr>
          <p:nvPr>
            <p:ph type="pic" sz="quarter" idx="33" hasCustomPrompt="1"/>
          </p:nvPr>
        </p:nvSpPr>
        <p:spPr bwMode="auto">
          <a:xfrm>
            <a:off x="8073178" y="1015199"/>
            <a:ext cx="3087688" cy="2397596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1018379" y="3594100"/>
            <a:ext cx="3087693" cy="2174875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your bullet points (or text) corresponding to your placed objects</a:t>
            </a:r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4551326" y="3594100"/>
            <a:ext cx="3087693" cy="2174875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your bullet points (or text) corresponding to your placed objects</a:t>
            </a:r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8073173" y="3594100"/>
            <a:ext cx="3087693" cy="2174875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your bullet points (or text) corresponding to your placed objects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: Timeline -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Gerade Verbindung 4"/>
          <p:cNvCxnSpPr>
            <a:cxnSpLocks/>
          </p:cNvCxnSpPr>
          <p:nvPr userDrawn="1"/>
        </p:nvCxnSpPr>
        <p:spPr bwMode="auto">
          <a:xfrm>
            <a:off x="11934701" y="3194462"/>
            <a:ext cx="257299" cy="234538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>
            <a:cxnSpLocks/>
          </p:cNvCxnSpPr>
          <p:nvPr userDrawn="1"/>
        </p:nvCxnSpPr>
        <p:spPr bwMode="auto">
          <a:xfrm flipV="1">
            <a:off x="11934701" y="3429002"/>
            <a:ext cx="257299" cy="234536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>
            <a:cxnSpLocks/>
          </p:cNvCxnSpPr>
          <p:nvPr userDrawn="1"/>
        </p:nvCxnSpPr>
        <p:spPr bwMode="auto">
          <a:xfrm>
            <a:off x="1019174" y="3194462"/>
            <a:ext cx="0" cy="469076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>
            <a:cxnSpLocks/>
          </p:cNvCxnSpPr>
          <p:nvPr userDrawn="1"/>
        </p:nvCxnSpPr>
        <p:spPr bwMode="auto">
          <a:xfrm>
            <a:off x="3035300" y="3194462"/>
            <a:ext cx="0" cy="469076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>
            <a:cxnSpLocks/>
          </p:cNvCxnSpPr>
          <p:nvPr userDrawn="1"/>
        </p:nvCxnSpPr>
        <p:spPr bwMode="auto">
          <a:xfrm>
            <a:off x="5087938" y="3194462"/>
            <a:ext cx="0" cy="469076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>
            <a:cxnSpLocks/>
          </p:cNvCxnSpPr>
          <p:nvPr userDrawn="1"/>
        </p:nvCxnSpPr>
        <p:spPr bwMode="auto">
          <a:xfrm>
            <a:off x="7104063" y="3194462"/>
            <a:ext cx="0" cy="469076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>
            <a:cxnSpLocks/>
          </p:cNvCxnSpPr>
          <p:nvPr userDrawn="1"/>
        </p:nvCxnSpPr>
        <p:spPr bwMode="auto">
          <a:xfrm>
            <a:off x="9156700" y="3194462"/>
            <a:ext cx="0" cy="469076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2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2917918" y="2354838"/>
            <a:ext cx="2468212" cy="6050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2nd section of the timeline</a:t>
            </a:r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4970556" y="3898076"/>
            <a:ext cx="2468212" cy="6050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3rd section of the timeline</a:t>
            </a:r>
          </a:p>
        </p:txBody>
      </p:sp>
      <p:sp>
        <p:nvSpPr>
          <p:cNvPr id="17" name="Textplatzhalter 21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6986680" y="2354838"/>
            <a:ext cx="2468212" cy="6050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4th section of the timeline</a:t>
            </a:r>
          </a:p>
        </p:txBody>
      </p:sp>
      <p:sp>
        <p:nvSpPr>
          <p:cNvPr id="18" name="Textplatzhalter 21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9039319" y="3884050"/>
            <a:ext cx="2468212" cy="6050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5th section of the timeline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8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9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  <p:sp>
        <p:nvSpPr>
          <p:cNvPr id="19" name="Textplatzhalter 21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901793" y="3898076"/>
            <a:ext cx="2468212" cy="6050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1st section of the timeline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5_Persons: 1 -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8025019" y="4329113"/>
            <a:ext cx="2468212" cy="59321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025019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1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Introducing a person</a:t>
            </a:r>
            <a:endParaRPr lang="en-US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19174" y="3609001"/>
            <a:ext cx="6084888" cy="2159974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Space for project details, so everyone knows what it’s all about.</a:t>
            </a:r>
            <a:endParaRPr/>
          </a:p>
        </p:txBody>
      </p:sp>
      <p:sp>
        <p:nvSpPr>
          <p:cNvPr id="12" name="Bildplatzhalter 10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8025019" y="1390688"/>
            <a:ext cx="2876400" cy="28764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400"/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5_Persons: 2 -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8704613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04613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7" name="Textplatzhalter 2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58163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8" name="Textplatzhalter 2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58163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5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Introducing people</a:t>
            </a:r>
            <a:endParaRPr lang="en-US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19174" y="3609001"/>
            <a:ext cx="4068763" cy="2159974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Space for project details, so everyone knows what it’s all about.</a:t>
            </a:r>
            <a:endParaRPr/>
          </a:p>
        </p:txBody>
      </p:sp>
      <p:sp>
        <p:nvSpPr>
          <p:cNvPr id="9" name="Bildplatzhalter 10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6158163" y="2046072"/>
            <a:ext cx="2196000" cy="21960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/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28" hasCustomPrompt="1"/>
          </p:nvPr>
        </p:nvSpPr>
        <p:spPr bwMode="auto">
          <a:xfrm>
            <a:off x="8704613" y="2045488"/>
            <a:ext cx="2196000" cy="21960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/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5_Persons: 3 -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8704613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04613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7" name="Textplatzhalter 2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58163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8" name="Textplatzhalter 2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58163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9" name="Textplatzhalter 21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3606138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30" name="Textplatzhalter 21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3606138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7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8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Introducing (more) people</a:t>
            </a:r>
            <a:endParaRPr lang="en-US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19176" y="3609001"/>
            <a:ext cx="2016124" cy="2159974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Space for project details, so everyone knows what it’s all about.</a:t>
            </a:r>
            <a:endParaRPr/>
          </a:p>
        </p:txBody>
      </p:sp>
      <p:sp>
        <p:nvSpPr>
          <p:cNvPr id="8" name="Bildplatzhalter 10"/>
          <p:cNvSpPr>
            <a:spLocks noGrp="1"/>
          </p:cNvSpPr>
          <p:nvPr>
            <p:ph type="pic" sz="quarter" idx="29" hasCustomPrompt="1"/>
          </p:nvPr>
        </p:nvSpPr>
        <p:spPr bwMode="auto">
          <a:xfrm>
            <a:off x="6158163" y="2046072"/>
            <a:ext cx="2196000" cy="21960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/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  <p:sp>
        <p:nvSpPr>
          <p:cNvPr id="9" name="Bildplatzhalter 10"/>
          <p:cNvSpPr>
            <a:spLocks noGrp="1"/>
          </p:cNvSpPr>
          <p:nvPr>
            <p:ph type="pic" sz="quarter" idx="30" hasCustomPrompt="1"/>
          </p:nvPr>
        </p:nvSpPr>
        <p:spPr bwMode="auto">
          <a:xfrm>
            <a:off x="8704613" y="2045488"/>
            <a:ext cx="2196000" cy="21960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/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31" hasCustomPrompt="1"/>
          </p:nvPr>
        </p:nvSpPr>
        <p:spPr bwMode="auto">
          <a:xfrm>
            <a:off x="3605216" y="2045488"/>
            <a:ext cx="2196000" cy="21960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/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5_Persons: 4 -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8704613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04613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7" name="Textplatzhalter 2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58163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8" name="Textplatzhalter 2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58163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9" name="Textplatzhalter 21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3606138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30" name="Textplatzhalter 21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3606138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31" name="Textplatzhalter 21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1054112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32" name="Textplatzhalter 21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054112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9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Introducing (more) people</a:t>
            </a:r>
            <a:endParaRPr lang="en-US"/>
          </a:p>
        </p:txBody>
      </p:sp>
      <p:sp>
        <p:nvSpPr>
          <p:cNvPr id="9" name="Bildplatzhalter 10"/>
          <p:cNvSpPr>
            <a:spLocks noGrp="1"/>
          </p:cNvSpPr>
          <p:nvPr>
            <p:ph type="pic" sz="quarter" idx="31" hasCustomPrompt="1"/>
          </p:nvPr>
        </p:nvSpPr>
        <p:spPr bwMode="auto">
          <a:xfrm>
            <a:off x="6158163" y="2046072"/>
            <a:ext cx="2196000" cy="21960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/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  <p:sp>
        <p:nvSpPr>
          <p:cNvPr id="10" name="Bildplatzhalter 10"/>
          <p:cNvSpPr>
            <a:spLocks noGrp="1"/>
          </p:cNvSpPr>
          <p:nvPr>
            <p:ph type="pic" sz="quarter" idx="32" hasCustomPrompt="1"/>
          </p:nvPr>
        </p:nvSpPr>
        <p:spPr bwMode="auto">
          <a:xfrm>
            <a:off x="8704613" y="2045488"/>
            <a:ext cx="2196000" cy="21960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/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33" hasCustomPrompt="1"/>
          </p:nvPr>
        </p:nvSpPr>
        <p:spPr bwMode="auto">
          <a:xfrm>
            <a:off x="3605216" y="2045488"/>
            <a:ext cx="2196000" cy="21960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/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  <p:sp>
        <p:nvSpPr>
          <p:cNvPr id="13" name="Bildplatzhalter 10"/>
          <p:cNvSpPr>
            <a:spLocks noGrp="1"/>
          </p:cNvSpPr>
          <p:nvPr>
            <p:ph type="pic" sz="quarter" idx="34" hasCustomPrompt="1"/>
          </p:nvPr>
        </p:nvSpPr>
        <p:spPr bwMode="auto">
          <a:xfrm>
            <a:off x="1054112" y="2045488"/>
            <a:ext cx="2196000" cy="21960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/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5_Persons: Group -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18799" y="3609000"/>
            <a:ext cx="5076826" cy="215997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Names and positions of the people in the group photo.</a:t>
            </a:r>
            <a:endParaRPr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9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Introducing a group</a:t>
            </a:r>
            <a:endParaRPr lang="en-US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19174" y="1160462"/>
            <a:ext cx="5076450" cy="2088539"/>
          </a:xfrm>
        </p:spPr>
        <p:txBody>
          <a:bodyPr anchor="b" anchorCtr="0"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Space for project details, so everyone knows what it’s all about.</a:t>
            </a:r>
            <a:endParaRPr/>
          </a:p>
        </p:txBody>
      </p:sp>
      <p:sp>
        <p:nvSpPr>
          <p:cNvPr id="10" name="Bildplatzhalter 10"/>
          <p:cNvSpPr>
            <a:spLocks noGrp="1"/>
          </p:cNvSpPr>
          <p:nvPr>
            <p:ph type="pic" sz="quarter" idx="31" hasCustomPrompt="1"/>
          </p:nvPr>
        </p:nvSpPr>
        <p:spPr bwMode="auto">
          <a:xfrm>
            <a:off x="7123294" y="1118518"/>
            <a:ext cx="3776400" cy="37764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2_Table of Content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5087938" y="-1"/>
            <a:ext cx="7104058" cy="6857999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0" i="0">
              <a:latin typeface="Montserrat"/>
            </a:endParaRPr>
          </a:p>
        </p:txBody>
      </p:sp>
      <p:cxnSp>
        <p:nvCxnSpPr>
          <p:cNvPr id="16" name="Gerade Verbindung 15"/>
          <p:cNvCxnSpPr>
            <a:cxnSpLocks/>
          </p:cNvCxnSpPr>
          <p:nvPr userDrawn="1"/>
        </p:nvCxnSpPr>
        <p:spPr bwMode="auto">
          <a:xfrm flipV="1">
            <a:off x="5087938" y="1"/>
            <a:ext cx="0" cy="68579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267938" y="1160462"/>
            <a:ext cx="5904885" cy="4608513"/>
          </a:xfrm>
          <a:prstGeom prst="rect">
            <a:avLst/>
          </a:prstGeom>
        </p:spPr>
        <p:txBody>
          <a:bodyPr>
            <a:normAutofit/>
          </a:bodyPr>
          <a:lstStyle>
            <a:lvl1pPr marL="534988" marR="0" indent="-528638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92929"/>
              </a:buClr>
              <a:buSzTx/>
              <a:buFont typeface="+mj-lt"/>
              <a:buAutoNum type="romanUcPeriod"/>
              <a:defRPr sz="2000" b="0" i="0">
                <a:latin typeface="Montserrat"/>
              </a:defRPr>
            </a:lvl1pPr>
            <a:lvl2pPr marL="179387" indent="0">
              <a:buNone/>
              <a:defRPr sz="2400" b="1" i="0">
                <a:latin typeface="Montserrat SemiBold"/>
              </a:defRPr>
            </a:lvl2pPr>
            <a:lvl3pPr>
              <a:defRPr sz="2400" b="1" i="0">
                <a:latin typeface="Montserrat SemiBold"/>
              </a:defRPr>
            </a:lvl3pPr>
            <a:lvl4pPr>
              <a:defRPr sz="2400" b="1" i="0">
                <a:latin typeface="Montserrat SemiBold"/>
              </a:defRPr>
            </a:lvl4pPr>
            <a:lvl5pPr>
              <a:defRPr sz="2400" b="1" i="0">
                <a:latin typeface="Montserrat SemiBold"/>
              </a:defRPr>
            </a:lvl5pPr>
          </a:lstStyle>
          <a:p>
            <a:pPr lvl="0">
              <a:defRPr/>
            </a:pPr>
            <a:r>
              <a:rPr lang="de-DE"/>
              <a:t>Space for your table of contents</a:t>
            </a:r>
          </a:p>
          <a:p>
            <a:pPr lvl="0">
              <a:defRPr/>
            </a:pPr>
            <a:endParaRPr lang="de-DE"/>
          </a:p>
        </p:txBody>
      </p:sp>
      <p:sp>
        <p:nvSpPr>
          <p:cNvPr id="3" name="Textfeld 2"/>
          <p:cNvSpPr txBox="1"/>
          <p:nvPr userDrawn="1"/>
        </p:nvSpPr>
        <p:spPr bwMode="auto">
          <a:xfrm>
            <a:off x="1019174" y="1160462"/>
            <a:ext cx="3480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4800" b="1" i="0">
                <a:latin typeface="Montserrat ExtraBold"/>
              </a:rPr>
              <a:t>Contents:</a:t>
            </a:r>
            <a:endParaRPr lang="en-US" sz="4800" b="1" i="0">
              <a:latin typeface="Montserrat ExtraBold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6_Closing: Contact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8800" y="237763"/>
            <a:ext cx="6085263" cy="539999"/>
          </a:xfrm>
        </p:spPr>
        <p:txBody>
          <a:bodyPr/>
          <a:lstStyle/>
          <a:p>
            <a:pPr>
              <a:defRPr/>
            </a:pPr>
            <a:r>
              <a:rPr lang="de-DE"/>
              <a:t>Contact Information</a:t>
            </a: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103637" y="3589638"/>
            <a:ext cx="3476274" cy="2228059"/>
          </a:xfrm>
        </p:spPr>
        <p:txBody>
          <a:bodyPr bIns="0" anchor="b" anchorCtr="0">
            <a:noAutofit/>
          </a:bodyPr>
          <a:lstStyle>
            <a:lvl1pPr marL="612" indent="0">
              <a:lnSpc>
                <a:spcPct val="150000"/>
              </a:lnSpc>
              <a:buNone/>
              <a:defRPr sz="1600" b="0" i="0"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E-Mail: 	optional</a:t>
            </a:r>
            <a:br>
              <a:rPr lang="de-DE"/>
            </a:br>
            <a:r>
              <a:rPr lang="de-DE"/>
              <a:t>Phone: 	optional</a:t>
            </a:r>
            <a:br>
              <a:rPr lang="de-DE"/>
            </a:br>
            <a:r>
              <a:rPr lang="de-DE"/>
              <a:t>Web: 	optional</a:t>
            </a:r>
            <a:br>
              <a:rPr lang="de-DE"/>
            </a:br>
            <a:r>
              <a:rPr lang="de-DE"/>
              <a:t>Gitlab: 	optional</a:t>
            </a:r>
            <a:br>
              <a:rPr lang="de-DE"/>
            </a:br>
            <a:r>
              <a:rPr lang="de-DE"/>
              <a:t>Twitter: 	optional</a:t>
            </a:r>
            <a:endParaRPr lang="en-US"/>
          </a:p>
        </p:txBody>
      </p:sp>
      <p:sp>
        <p:nvSpPr>
          <p:cNvPr id="21" name="Textplatzhalter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103637" y="2045490"/>
            <a:ext cx="5528913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103638" y="2674882"/>
            <a:ext cx="5528912" cy="75411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3" name="Titel 3"/>
          <p:cNvSpPr txBox="1"/>
          <p:nvPr userDrawn="1"/>
        </p:nvSpPr>
        <p:spPr bwMode="auto">
          <a:xfrm>
            <a:off x="7990850" y="4139269"/>
            <a:ext cx="3272621" cy="1778148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 b="1" i="0">
                <a:solidFill>
                  <a:srgbClr val="292929"/>
                </a:solidFill>
                <a:latin typeface="Montserrat ExtraBold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Let’s stay in touch!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Gerade Verbindung 4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Bildplatzhalter 10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059689" y="1390688"/>
            <a:ext cx="2876400" cy="2876400"/>
          </a:xfrm>
          <a:prstGeom prst="ellipse">
            <a:avLst/>
          </a:prstGeom>
          <a:solidFill>
            <a:schemeClr val="tx2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400"/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6_Closing: Summary Text -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Summary</a:t>
            </a:r>
            <a:endParaRPr lang="en-US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019174" y="1160463"/>
            <a:ext cx="10153650" cy="4608512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text or bullet points that summarize your presentation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6_Closing: Summary Text + Miniature Slides -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5904885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Summary</a:t>
            </a:r>
            <a:endParaRPr lang="en-US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336423" y="1168682"/>
            <a:ext cx="3836776" cy="2161723"/>
          </a:xfrm>
          <a:prstGeom prst="rect">
            <a:avLst/>
          </a:prstGeom>
          <a:solidFill>
            <a:srgbClr val="FFFFFF"/>
          </a:solidFill>
          <a:ln w="28575">
            <a:solidFill>
              <a:srgbClr val="2B2B2B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336423" y="3607252"/>
            <a:ext cx="3836776" cy="2161723"/>
          </a:xfrm>
          <a:prstGeom prst="rect">
            <a:avLst/>
          </a:prstGeom>
          <a:solidFill>
            <a:srgbClr val="FFFFFF"/>
          </a:solidFill>
          <a:ln w="28575">
            <a:solidFill>
              <a:srgbClr val="2B2B2B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019174" y="3612247"/>
            <a:ext cx="5904885" cy="2161723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text or bullet points explaining the slide miniature on the right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1019174" y="1160464"/>
            <a:ext cx="5904885" cy="2161723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text or bullet points explaining the slide miniature on the right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6_Closing: Summary Miniature Slides -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Summary</a:t>
            </a:r>
            <a:endParaRPr lang="en-US"/>
          </a:p>
        </p:txBody>
      </p:sp>
      <p:sp>
        <p:nvSpPr>
          <p:cNvPr id="5" name="Bildplatzhalter 9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1019174" y="1160463"/>
            <a:ext cx="3171319" cy="1786790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15" name="Bildplatzhalter 9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1019174" y="3254440"/>
            <a:ext cx="3171319" cy="1786790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6" name="Bildplatzhalter 9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4510340" y="1160463"/>
            <a:ext cx="3171319" cy="1786790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4510340" y="3254440"/>
            <a:ext cx="3171319" cy="1786790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26" hasCustomPrompt="1"/>
          </p:nvPr>
        </p:nvSpPr>
        <p:spPr bwMode="auto">
          <a:xfrm>
            <a:off x="8001506" y="1160463"/>
            <a:ext cx="3171319" cy="1786790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8001506" y="3254440"/>
            <a:ext cx="3171319" cy="1786790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01_Title – dark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0"/>
          <p:cNvSpPr>
            <a:spLocks noGrp="1"/>
          </p:cNvSpPr>
          <p:nvPr>
            <p:ph type="title" hasCustomPrompt="1"/>
          </p:nvPr>
        </p:nvSpPr>
        <p:spPr bwMode="auto">
          <a:xfrm>
            <a:off x="1018800" y="1168390"/>
            <a:ext cx="9059055" cy="3238600"/>
          </a:xfrm>
        </p:spPr>
        <p:txBody>
          <a:bodyPr tIns="0" anchor="b" anchorCtr="0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/>
              <a:t>Title of your presentation which can be long and very important</a:t>
            </a:r>
            <a:endParaRPr lang="en-US"/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019174" y="4597200"/>
            <a:ext cx="9058681" cy="940465"/>
          </a:xfrm>
          <a:prstGeom prst="rect">
            <a:avLst/>
          </a:prstGeom>
        </p:spPr>
        <p:txBody>
          <a:bodyPr tIns="0" bIns="0" anchor="t" anchorCtr="0">
            <a:normAutofit/>
          </a:bodyPr>
          <a:lstStyle>
            <a:lvl1pPr marL="612" indent="0">
              <a:lnSpc>
                <a:spcPct val="120000"/>
              </a:lnSpc>
              <a:buNone/>
              <a:defRPr sz="2800" b="0" i="1">
                <a:solidFill>
                  <a:srgbClr val="FFFFFF"/>
                </a:solidFill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Optional subtitle, can be slightly longer; or delete this box for a much larger title box</a:t>
            </a:r>
            <a:endParaRPr/>
          </a:p>
        </p:txBody>
      </p:sp>
      <p:sp>
        <p:nvSpPr>
          <p:cNvPr id="7" name="Textplatzhalter 1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1018799" y="5727874"/>
            <a:ext cx="9058681" cy="796749"/>
          </a:xfrm>
          <a:prstGeom prst="rect">
            <a:avLst/>
          </a:prstGeom>
        </p:spPr>
        <p:txBody>
          <a:bodyPr tIns="0" bIns="0" anchor="t" anchorCtr="0">
            <a:normAutofit/>
          </a:bodyPr>
          <a:lstStyle>
            <a:lvl1pPr marL="612" indent="0">
              <a:lnSpc>
                <a:spcPct val="150000"/>
              </a:lnSpc>
              <a:buNone/>
              <a:defRPr sz="2000" b="0" i="0">
                <a:solidFill>
                  <a:srgbClr val="FFFFFF"/>
                </a:solidFill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(Title) First Name Surname | e.g. Conference | Date (optional)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9712" y="237762"/>
            <a:ext cx="2147142" cy="539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2_Table of Content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6" name="Gerade Verbindung 15"/>
          <p:cNvCxnSpPr>
            <a:cxnSpLocks/>
          </p:cNvCxnSpPr>
          <p:nvPr userDrawn="1"/>
        </p:nvCxnSpPr>
        <p:spPr bwMode="auto">
          <a:xfrm flipV="1">
            <a:off x="5087938" y="1"/>
            <a:ext cx="0" cy="6857999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67938" y="1160462"/>
            <a:ext cx="5904887" cy="4608513"/>
          </a:xfrm>
          <a:prstGeom prst="rect">
            <a:avLst/>
          </a:prstGeom>
        </p:spPr>
        <p:txBody>
          <a:bodyPr/>
          <a:lstStyle>
            <a:lvl1pPr marL="538163" indent="-538163">
              <a:lnSpc>
                <a:spcPct val="100000"/>
              </a:lnSpc>
              <a:buFont typeface="+mj-lt"/>
              <a:buAutoNum type="romanUcPeriod"/>
              <a:defRPr b="0" i="0">
                <a:solidFill>
                  <a:srgbClr val="FFFFFF"/>
                </a:solidFill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Space for your table of contents</a:t>
            </a:r>
          </a:p>
        </p:txBody>
      </p:sp>
      <p:sp>
        <p:nvSpPr>
          <p:cNvPr id="3" name="Textfeld 2"/>
          <p:cNvSpPr txBox="1"/>
          <p:nvPr userDrawn="1"/>
        </p:nvSpPr>
        <p:spPr bwMode="auto">
          <a:xfrm>
            <a:off x="1019165" y="1160462"/>
            <a:ext cx="388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4800" b="1" i="0">
                <a:solidFill>
                  <a:schemeClr val="bg1"/>
                </a:solidFill>
                <a:latin typeface="Montserrat ExtraBold"/>
              </a:rPr>
              <a:t>Contents:</a:t>
            </a:r>
            <a:endParaRPr lang="en-US" sz="4800" b="1" i="0">
              <a:solidFill>
                <a:schemeClr val="bg1"/>
              </a:solidFill>
              <a:latin typeface="Montserrat ExtraBold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3_New Chapter: Text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1160463"/>
            <a:ext cx="5920304" cy="2789413"/>
          </a:xfrm>
          <a:prstGeom prst="rect">
            <a:avLst/>
          </a:prstGeom>
        </p:spPr>
        <p:txBody>
          <a:bodyPr anchor="b" anchorCtr="0"/>
          <a:lstStyle>
            <a:lvl1pPr>
              <a:defRPr sz="4800"/>
            </a:lvl1pPr>
          </a:lstStyle>
          <a:p>
            <a:pPr>
              <a:defRPr/>
            </a:pPr>
            <a:r>
              <a:rPr lang="de-DE"/>
              <a:t>New chapter </a:t>
            </a:r>
            <a:br>
              <a:rPr lang="de-DE"/>
            </a:br>
            <a:r>
              <a:rPr lang="de-DE"/>
              <a:t>as a new </a:t>
            </a:r>
            <a:br>
              <a:rPr lang="de-DE"/>
            </a:br>
            <a:r>
              <a:rPr lang="de-DE"/>
              <a:t>section of your presentation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018094" y="4100189"/>
            <a:ext cx="5920300" cy="1668786"/>
          </a:xfrm>
          <a:prstGeom prst="rect">
            <a:avLst/>
          </a:prstGeom>
        </p:spPr>
        <p:txBody>
          <a:bodyPr>
            <a:normAutofit/>
          </a:bodyPr>
          <a:lstStyle>
            <a:lvl1pPr marL="612" indent="0">
              <a:buNone/>
              <a:defRPr sz="2800" b="0" i="1"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Optional subtitle, can also be several lines long</a:t>
            </a:r>
          </a:p>
        </p:txBody>
      </p:sp>
      <p:cxnSp>
        <p:nvCxnSpPr>
          <p:cNvPr id="16" name="Gerade Verbindung 15"/>
          <p:cNvCxnSpPr>
            <a:cxnSpLocks/>
          </p:cNvCxnSpPr>
          <p:nvPr userDrawn="1"/>
        </p:nvCxnSpPr>
        <p:spPr bwMode="auto">
          <a:xfrm flipH="1" flipV="1">
            <a:off x="7119487" y="1"/>
            <a:ext cx="2" cy="6858002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platzhalt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299487" y="1160462"/>
            <a:ext cx="3873338" cy="4608513"/>
          </a:xfrm>
          <a:prstGeom prst="rect">
            <a:avLst/>
          </a:prstGeom>
        </p:spPr>
        <p:txBody>
          <a:bodyPr/>
          <a:lstStyle>
            <a:lvl1pPr marL="538163" indent="-538163">
              <a:lnSpc>
                <a:spcPct val="100000"/>
              </a:lnSpc>
              <a:buFont typeface="+mj-lt"/>
              <a:buAutoNum type="romanUcPeriod"/>
              <a:defRPr b="0" i="0">
                <a:solidFill>
                  <a:srgbClr val="FFFFFF"/>
                </a:solidFill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Space for your table of contents (optional)</a:t>
            </a:r>
            <a:endParaRPr/>
          </a:p>
          <a:p>
            <a:pPr lvl="0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3_New Chapter: Text + Photo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7124400" y="0"/>
            <a:ext cx="5067598" cy="6858000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2" name="Titel 9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1160463"/>
            <a:ext cx="5920304" cy="2789413"/>
          </a:xfrm>
          <a:prstGeom prst="rect">
            <a:avLst/>
          </a:prstGeom>
        </p:spPr>
        <p:txBody>
          <a:bodyPr anchor="b" anchorCtr="0"/>
          <a:lstStyle>
            <a:lvl1pPr>
              <a:defRPr sz="4800"/>
            </a:lvl1pPr>
          </a:lstStyle>
          <a:p>
            <a:pPr>
              <a:defRPr/>
            </a:pPr>
            <a:r>
              <a:rPr lang="de-DE"/>
              <a:t>New chapter </a:t>
            </a:r>
            <a:br>
              <a:rPr lang="de-DE"/>
            </a:br>
            <a:r>
              <a:rPr lang="de-DE"/>
              <a:t>as a new </a:t>
            </a:r>
            <a:br>
              <a:rPr lang="de-DE"/>
            </a:br>
            <a:r>
              <a:rPr lang="de-DE"/>
              <a:t>section of your presentation</a:t>
            </a:r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018094" y="4100189"/>
            <a:ext cx="5920300" cy="1668786"/>
          </a:xfrm>
          <a:prstGeom prst="rect">
            <a:avLst/>
          </a:prstGeom>
        </p:spPr>
        <p:txBody>
          <a:bodyPr>
            <a:normAutofit/>
          </a:bodyPr>
          <a:lstStyle>
            <a:lvl1pPr marL="612" indent="0">
              <a:buNone/>
              <a:defRPr sz="2800" b="0" i="1"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Optional subtitle, can also be several lines long</a:t>
            </a:r>
          </a:p>
        </p:txBody>
      </p:sp>
      <p:cxnSp>
        <p:nvCxnSpPr>
          <p:cNvPr id="16" name="Gerade Verbindung 15"/>
          <p:cNvCxnSpPr>
            <a:cxnSpLocks/>
          </p:cNvCxnSpPr>
          <p:nvPr userDrawn="1"/>
        </p:nvCxnSpPr>
        <p:spPr bwMode="auto">
          <a:xfrm flipV="1">
            <a:off x="7104063" y="1"/>
            <a:ext cx="0" cy="6857999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3_New Chapter: Photo + Text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Bildplatzhalter 12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1031499" y="1160462"/>
            <a:ext cx="4039200" cy="4608513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489667" y="4057200"/>
            <a:ext cx="5920300" cy="1711775"/>
          </a:xfrm>
          <a:prstGeom prst="rect">
            <a:avLst/>
          </a:prstGeom>
        </p:spPr>
        <p:txBody>
          <a:bodyPr>
            <a:normAutofit/>
          </a:bodyPr>
          <a:lstStyle>
            <a:lvl1pPr marL="612" indent="0">
              <a:buNone/>
              <a:defRPr sz="2800" b="0" i="1"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Optional subtitle, can also be several lines long</a:t>
            </a:r>
          </a:p>
        </p:txBody>
      </p:sp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489670" y="1160465"/>
            <a:ext cx="5920300" cy="2717308"/>
          </a:xfrm>
        </p:spPr>
        <p:txBody>
          <a:bodyPr anchor="b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New chapter </a:t>
            </a:r>
            <a:br>
              <a:rPr lang="de-DE"/>
            </a:br>
            <a:r>
              <a:rPr lang="de-DE"/>
              <a:t>as a new </a:t>
            </a:r>
            <a:br>
              <a:rPr lang="de-DE"/>
            </a:br>
            <a:r>
              <a:rPr lang="de-DE"/>
              <a:t>section of your presentation</a:t>
            </a:r>
          </a:p>
        </p:txBody>
      </p:sp>
      <p:cxnSp>
        <p:nvCxnSpPr>
          <p:cNvPr id="8" name="Gerade Verbindung 7"/>
          <p:cNvCxnSpPr>
            <a:cxnSpLocks/>
          </p:cNvCxnSpPr>
          <p:nvPr userDrawn="1"/>
        </p:nvCxnSpPr>
        <p:spPr bwMode="auto">
          <a:xfrm flipH="1" flipV="1">
            <a:off x="5087938" y="0"/>
            <a:ext cx="2" cy="6858002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: Free Space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03_New Chapter: Text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7118410" y="1"/>
            <a:ext cx="5073590" cy="6857999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0" i="0">
              <a:latin typeface="Montserrat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1160463"/>
            <a:ext cx="5920304" cy="2789413"/>
          </a:xfrm>
          <a:prstGeom prst="rect">
            <a:avLst/>
          </a:prstGeom>
        </p:spPr>
        <p:txBody>
          <a:bodyPr anchor="b" anchorCtr="0"/>
          <a:lstStyle>
            <a:lvl1pPr>
              <a:defRPr sz="4800"/>
            </a:lvl1pPr>
          </a:lstStyle>
          <a:p>
            <a:pPr>
              <a:defRPr/>
            </a:pPr>
            <a:r>
              <a:rPr lang="de-DE"/>
              <a:t>New chapter </a:t>
            </a:r>
            <a:br>
              <a:rPr lang="de-DE"/>
            </a:br>
            <a:r>
              <a:rPr lang="de-DE"/>
              <a:t>as a new </a:t>
            </a:r>
            <a:br>
              <a:rPr lang="de-DE"/>
            </a:br>
            <a:r>
              <a:rPr lang="de-DE"/>
              <a:t>section of your presentation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018094" y="4100189"/>
            <a:ext cx="5920300" cy="1668786"/>
          </a:xfrm>
          <a:prstGeom prst="rect">
            <a:avLst/>
          </a:prstGeom>
        </p:spPr>
        <p:txBody>
          <a:bodyPr>
            <a:normAutofit/>
          </a:bodyPr>
          <a:lstStyle>
            <a:lvl1pPr marL="612" indent="0">
              <a:buNone/>
              <a:defRPr sz="2800" b="0" i="1"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Optional subtitle, can also be several lines long</a:t>
            </a:r>
          </a:p>
        </p:txBody>
      </p:sp>
      <p:cxnSp>
        <p:nvCxnSpPr>
          <p:cNvPr id="16" name="Gerade Verbindung 15"/>
          <p:cNvCxnSpPr>
            <a:cxnSpLocks/>
          </p:cNvCxnSpPr>
          <p:nvPr userDrawn="1"/>
        </p:nvCxnSpPr>
        <p:spPr bwMode="auto">
          <a:xfrm flipH="1" flipV="1">
            <a:off x="7119487" y="1"/>
            <a:ext cx="2" cy="68580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platzhalt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299487" y="1160462"/>
            <a:ext cx="3873338" cy="4608513"/>
          </a:xfrm>
          <a:prstGeom prst="rect">
            <a:avLst/>
          </a:prstGeom>
        </p:spPr>
        <p:txBody>
          <a:bodyPr/>
          <a:lstStyle>
            <a:lvl1pPr marL="538163" indent="-538163">
              <a:lnSpc>
                <a:spcPct val="100000"/>
              </a:lnSpc>
              <a:buFont typeface="+mj-lt"/>
              <a:buAutoNum type="romanUcPeriod"/>
              <a:defRPr b="0" i="0"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Space for your table of contents (optional)</a:t>
            </a:r>
            <a:endParaRPr/>
          </a:p>
          <a:p>
            <a:pPr lvl="0">
              <a:defRPr/>
            </a:pPr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39712" y="237762"/>
            <a:ext cx="2147142" cy="54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: Text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2"/>
          </p:nvPr>
        </p:nvSpPr>
        <p:spPr bwMode="auto">
          <a:xfrm>
            <a:off x="1019174" y="1159200"/>
            <a:ext cx="10153650" cy="4608513"/>
          </a:xfrm>
        </p:spPr>
        <p:txBody>
          <a:bodyPr/>
          <a:lstStyle>
            <a:lvl1pPr marL="180000" indent="-179388"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: Photo/Graphic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  <p:sp>
        <p:nvSpPr>
          <p:cNvPr id="4" name="Bildplatzhalter 11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018385" y="1160461"/>
            <a:ext cx="10153650" cy="4608512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: Photo/Graphic + small Text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V="1">
            <a:off x="9156700" y="0"/>
            <a:ext cx="0" cy="6857999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19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795600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  <p:sp>
        <p:nvSpPr>
          <p:cNvPr id="5" name="Bildplatzhalter 11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018384" y="1160461"/>
            <a:ext cx="8121600" cy="4608512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346564" y="1160460"/>
            <a:ext cx="2480311" cy="4608512"/>
          </a:xfrm>
        </p:spPr>
        <p:txBody>
          <a:bodyPr/>
          <a:lstStyle/>
          <a:p>
            <a:pPr lvl="0">
              <a:defRPr/>
            </a:pPr>
            <a:r>
              <a:rPr lang="de-DE"/>
              <a:t>Your text, bullet points, etc.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: Photo/Graphic + more Text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V="1">
            <a:off x="6096000" y="1"/>
            <a:ext cx="0" cy="68579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4896822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Short but strong title</a:t>
            </a:r>
            <a:endParaRPr lang="en-US"/>
          </a:p>
        </p:txBody>
      </p:sp>
      <p:sp>
        <p:nvSpPr>
          <p:cNvPr id="14" name="Bildplatzhalter 11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018384" y="1160461"/>
            <a:ext cx="5061600" cy="4608512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9" name="Textplatzhalter 17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275388" y="1160459"/>
            <a:ext cx="5545137" cy="4608512"/>
          </a:xfrm>
        </p:spPr>
        <p:txBody>
          <a:bodyPr/>
          <a:lstStyle/>
          <a:p>
            <a:pPr lvl="0">
              <a:defRPr/>
            </a:pPr>
            <a:r>
              <a:rPr lang="de-DE"/>
              <a:t>Your text, bullet points, etc.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 Compare: Text + Photo/Graphic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29" hasCustomPrompt="1"/>
          </p:nvPr>
        </p:nvSpPr>
        <p:spPr bwMode="auto">
          <a:xfrm>
            <a:off x="7119600" y="0"/>
            <a:ext cx="5072400" cy="34164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on the symbol to add a photo/graphic filling the entire frame.</a:t>
            </a:r>
            <a:endParaRPr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30" hasCustomPrompt="1"/>
          </p:nvPr>
        </p:nvSpPr>
        <p:spPr bwMode="auto">
          <a:xfrm>
            <a:off x="7119600" y="3441600"/>
            <a:ext cx="5072400" cy="34164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on the symbol to add a photo/graphic filling the entire frame.</a:t>
            </a:r>
            <a:endParaRPr/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7102485" y="-1"/>
            <a:ext cx="5089510" cy="68579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0" i="0">
              <a:latin typeface="Montserrat"/>
            </a:endParaRPr>
          </a:p>
        </p:txBody>
      </p:sp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V="1">
            <a:off x="7103270" y="1"/>
            <a:ext cx="0" cy="6857999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591952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Short but strong title</a:t>
            </a:r>
            <a:endParaRPr lang="en-US"/>
          </a:p>
        </p:txBody>
      </p:sp>
      <p:cxnSp>
        <p:nvCxnSpPr>
          <p:cNvPr id="5" name="Gerade Verbindung 4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1018391" y="1159200"/>
            <a:ext cx="5919521" cy="2087996"/>
          </a:xfrm>
        </p:spPr>
        <p:txBody>
          <a:bodyPr/>
          <a:lstStyle/>
          <a:p>
            <a:pPr lvl="0">
              <a:defRPr/>
            </a:pPr>
            <a:r>
              <a:rPr lang="de-DE"/>
              <a:t>Your text, bullet points, etc.</a:t>
            </a:r>
            <a:endParaRPr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1017609" y="3614400"/>
            <a:ext cx="5920304" cy="2087992"/>
          </a:xfrm>
        </p:spPr>
        <p:txBody>
          <a:bodyPr/>
          <a:lstStyle/>
          <a:p>
            <a:pPr lvl="0">
              <a:defRPr/>
            </a:pPr>
            <a:r>
              <a:rPr lang="de-DE"/>
              <a:t>Your text, bullet points, etc.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 Compare: 2 Text + Photo/Graphic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7102485" y="-1"/>
            <a:ext cx="5089510" cy="68579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0" i="0">
              <a:latin typeface="Montserrat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  <p:cxnSp>
        <p:nvCxnSpPr>
          <p:cNvPr id="5" name="Gerade Verbindung 4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ildplatzhalter 11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018384" y="1015199"/>
            <a:ext cx="4393266" cy="2397596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3" name="Bildplatzhalter 11"/>
          <p:cNvSpPr>
            <a:spLocks noGrp="1"/>
          </p:cNvSpPr>
          <p:nvPr>
            <p:ph type="pic" sz="quarter" idx="34" hasCustomPrompt="1"/>
          </p:nvPr>
        </p:nvSpPr>
        <p:spPr bwMode="auto">
          <a:xfrm>
            <a:off x="6780352" y="1015199"/>
            <a:ext cx="4393266" cy="2397596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1018379" y="3594100"/>
            <a:ext cx="4393267" cy="2174875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your bullet points (or text) corresponding to your placed objects</a:t>
            </a:r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6780352" y="3594099"/>
            <a:ext cx="4393267" cy="2174875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your bullet points (or text) corresponding to your placed objects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 Compare: 3 Text + Photo/Graphic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7102485" y="-1"/>
            <a:ext cx="5089510" cy="68579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0" i="0">
              <a:latin typeface="Montserrat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200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  <p:cxnSp>
        <p:nvCxnSpPr>
          <p:cNvPr id="5" name="Gerade Verbindung 4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Bildplatzhalter 11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018384" y="1015199"/>
            <a:ext cx="3087688" cy="2397596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32" hasCustomPrompt="1"/>
          </p:nvPr>
        </p:nvSpPr>
        <p:spPr bwMode="auto">
          <a:xfrm>
            <a:off x="4551331" y="1015199"/>
            <a:ext cx="3087688" cy="2397596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5" name="Bildplatzhalter 11"/>
          <p:cNvSpPr>
            <a:spLocks noGrp="1"/>
          </p:cNvSpPr>
          <p:nvPr>
            <p:ph type="pic" sz="quarter" idx="33" hasCustomPrompt="1"/>
          </p:nvPr>
        </p:nvSpPr>
        <p:spPr bwMode="auto">
          <a:xfrm>
            <a:off x="8073178" y="1015199"/>
            <a:ext cx="3087688" cy="2397596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1018379" y="3594100"/>
            <a:ext cx="3087693" cy="2174875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your bullet points (or text) corresponding to your placed objects</a:t>
            </a:r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4551326" y="3594100"/>
            <a:ext cx="3087693" cy="2174875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your bullet points (or text) corresponding to your placed objects</a:t>
            </a:r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8073173" y="3594100"/>
            <a:ext cx="3087693" cy="2174875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your bullet points (or text) corresponding to your placed objects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: Timeline -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Gerade Verbindung 4"/>
          <p:cNvCxnSpPr>
            <a:cxnSpLocks/>
          </p:cNvCxnSpPr>
          <p:nvPr userDrawn="1"/>
        </p:nvCxnSpPr>
        <p:spPr bwMode="auto">
          <a:xfrm>
            <a:off x="11934701" y="3194462"/>
            <a:ext cx="257299" cy="234538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>
            <a:cxnSpLocks/>
          </p:cNvCxnSpPr>
          <p:nvPr userDrawn="1"/>
        </p:nvCxnSpPr>
        <p:spPr bwMode="auto">
          <a:xfrm flipV="1">
            <a:off x="11934701" y="3429002"/>
            <a:ext cx="257299" cy="234536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>
            <a:cxnSpLocks/>
          </p:cNvCxnSpPr>
          <p:nvPr userDrawn="1"/>
        </p:nvCxnSpPr>
        <p:spPr bwMode="auto">
          <a:xfrm>
            <a:off x="1019174" y="3194462"/>
            <a:ext cx="0" cy="469076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>
            <a:cxnSpLocks/>
          </p:cNvCxnSpPr>
          <p:nvPr userDrawn="1"/>
        </p:nvCxnSpPr>
        <p:spPr bwMode="auto">
          <a:xfrm>
            <a:off x="3035300" y="3194462"/>
            <a:ext cx="0" cy="469076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>
            <a:cxnSpLocks/>
          </p:cNvCxnSpPr>
          <p:nvPr userDrawn="1"/>
        </p:nvCxnSpPr>
        <p:spPr bwMode="auto">
          <a:xfrm>
            <a:off x="5087938" y="3194462"/>
            <a:ext cx="0" cy="469076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>
            <a:cxnSpLocks/>
          </p:cNvCxnSpPr>
          <p:nvPr userDrawn="1"/>
        </p:nvCxnSpPr>
        <p:spPr bwMode="auto">
          <a:xfrm>
            <a:off x="7104063" y="3194462"/>
            <a:ext cx="0" cy="469076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>
            <a:cxnSpLocks/>
          </p:cNvCxnSpPr>
          <p:nvPr userDrawn="1"/>
        </p:nvCxnSpPr>
        <p:spPr bwMode="auto">
          <a:xfrm>
            <a:off x="9156700" y="3194462"/>
            <a:ext cx="0" cy="469076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2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2917918" y="2354838"/>
            <a:ext cx="2468212" cy="6050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2nd section of the timeline</a:t>
            </a:r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4970556" y="3898076"/>
            <a:ext cx="2468212" cy="6050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3rd section of the timeline</a:t>
            </a:r>
          </a:p>
        </p:txBody>
      </p:sp>
      <p:sp>
        <p:nvSpPr>
          <p:cNvPr id="17" name="Textplatzhalter 21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6986680" y="2354838"/>
            <a:ext cx="2468212" cy="6050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4th section of the timeline</a:t>
            </a:r>
          </a:p>
        </p:txBody>
      </p:sp>
      <p:sp>
        <p:nvSpPr>
          <p:cNvPr id="18" name="Textplatzhalter 21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9039319" y="3884050"/>
            <a:ext cx="2468212" cy="6050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5th section of the timeline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8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9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  <p:sp>
        <p:nvSpPr>
          <p:cNvPr id="19" name="Textplatzhalter 21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901793" y="3898076"/>
            <a:ext cx="2468212" cy="6050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1st section of the timeline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5_Persons: 1 -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8025019" y="4329113"/>
            <a:ext cx="2468212" cy="59321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025019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1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Introducing a person</a:t>
            </a:r>
            <a:endParaRPr lang="en-US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19174" y="3609001"/>
            <a:ext cx="6084888" cy="2159974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Space for project details, so everyone knows what it’s all about.</a:t>
            </a:r>
            <a:endParaRPr/>
          </a:p>
        </p:txBody>
      </p:sp>
      <p:sp>
        <p:nvSpPr>
          <p:cNvPr id="12" name="Bildplatzhalter 10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8025019" y="1390688"/>
            <a:ext cx="2876400" cy="2876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5_Persons: 2 -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8704613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04613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7" name="Textplatzhalter 2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58163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8" name="Textplatzhalter 2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58163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5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6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Introducing people</a:t>
            </a:r>
            <a:endParaRPr lang="en-US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19174" y="3609001"/>
            <a:ext cx="4068763" cy="2159974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Space for project details, so everyone knows what it’s all about.</a:t>
            </a:r>
            <a:endParaRPr/>
          </a:p>
        </p:txBody>
      </p:sp>
      <p:sp>
        <p:nvSpPr>
          <p:cNvPr id="9" name="Bildplatzhalter 10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6158163" y="2046072"/>
            <a:ext cx="2196000" cy="2196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28" hasCustomPrompt="1"/>
          </p:nvPr>
        </p:nvSpPr>
        <p:spPr bwMode="auto">
          <a:xfrm>
            <a:off x="8704613" y="2045488"/>
            <a:ext cx="2196000" cy="2196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03_New Chapter: Text + Photo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7124400" y="0"/>
            <a:ext cx="5067598" cy="6858000"/>
          </a:xfrm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39712" y="237762"/>
            <a:ext cx="2147142" cy="540000"/>
          </a:xfrm>
          <a:prstGeom prst="rect">
            <a:avLst/>
          </a:prstGeom>
        </p:spPr>
      </p:pic>
      <p:sp>
        <p:nvSpPr>
          <p:cNvPr id="2" name="Titel 9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1160463"/>
            <a:ext cx="5920304" cy="2789413"/>
          </a:xfrm>
          <a:prstGeom prst="rect">
            <a:avLst/>
          </a:prstGeom>
        </p:spPr>
        <p:txBody>
          <a:bodyPr anchor="b" anchorCtr="0"/>
          <a:lstStyle>
            <a:lvl1pPr>
              <a:defRPr sz="4800"/>
            </a:lvl1pPr>
          </a:lstStyle>
          <a:p>
            <a:pPr>
              <a:defRPr/>
            </a:pPr>
            <a:r>
              <a:rPr lang="de-DE"/>
              <a:t>New chapter </a:t>
            </a:r>
            <a:br>
              <a:rPr lang="de-DE"/>
            </a:br>
            <a:r>
              <a:rPr lang="de-DE"/>
              <a:t>as a new </a:t>
            </a:r>
            <a:br>
              <a:rPr lang="de-DE"/>
            </a:br>
            <a:r>
              <a:rPr lang="de-DE"/>
              <a:t>section of your presentation</a:t>
            </a:r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018094" y="4100189"/>
            <a:ext cx="5920300" cy="1668786"/>
          </a:xfrm>
          <a:prstGeom prst="rect">
            <a:avLst/>
          </a:prstGeom>
        </p:spPr>
        <p:txBody>
          <a:bodyPr>
            <a:normAutofit/>
          </a:bodyPr>
          <a:lstStyle>
            <a:lvl1pPr marL="612" indent="0">
              <a:buNone/>
              <a:defRPr sz="2800" b="0" i="1"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Optional subtitle, can also be several lines long</a:t>
            </a:r>
          </a:p>
        </p:txBody>
      </p:sp>
      <p:cxnSp>
        <p:nvCxnSpPr>
          <p:cNvPr id="16" name="Gerade Verbindung 15"/>
          <p:cNvCxnSpPr>
            <a:cxnSpLocks/>
          </p:cNvCxnSpPr>
          <p:nvPr userDrawn="1"/>
        </p:nvCxnSpPr>
        <p:spPr bwMode="auto">
          <a:xfrm flipV="1">
            <a:off x="7104063" y="1"/>
            <a:ext cx="0" cy="68579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5_Persons: 3 -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8704613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04613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7" name="Textplatzhalter 2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58163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8" name="Textplatzhalter 2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58163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9" name="Textplatzhalter 21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3606138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30" name="Textplatzhalter 21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3606138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7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8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Introducing (more) people</a:t>
            </a:r>
            <a:endParaRPr lang="en-US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19176" y="3609001"/>
            <a:ext cx="2016124" cy="2159974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Space for project details, so everyone knows what it’s all about.</a:t>
            </a:r>
            <a:endParaRPr/>
          </a:p>
        </p:txBody>
      </p:sp>
      <p:sp>
        <p:nvSpPr>
          <p:cNvPr id="8" name="Bildplatzhalter 10"/>
          <p:cNvSpPr>
            <a:spLocks noGrp="1"/>
          </p:cNvSpPr>
          <p:nvPr>
            <p:ph type="pic" sz="quarter" idx="29" hasCustomPrompt="1"/>
          </p:nvPr>
        </p:nvSpPr>
        <p:spPr bwMode="auto">
          <a:xfrm>
            <a:off x="6158163" y="2046072"/>
            <a:ext cx="2196000" cy="2196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  <p:sp>
        <p:nvSpPr>
          <p:cNvPr id="9" name="Bildplatzhalter 10"/>
          <p:cNvSpPr>
            <a:spLocks noGrp="1"/>
          </p:cNvSpPr>
          <p:nvPr>
            <p:ph type="pic" sz="quarter" idx="30" hasCustomPrompt="1"/>
          </p:nvPr>
        </p:nvSpPr>
        <p:spPr bwMode="auto">
          <a:xfrm>
            <a:off x="8704613" y="2045488"/>
            <a:ext cx="2196000" cy="2196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31" hasCustomPrompt="1"/>
          </p:nvPr>
        </p:nvSpPr>
        <p:spPr bwMode="auto">
          <a:xfrm>
            <a:off x="3605216" y="2045488"/>
            <a:ext cx="2196000" cy="2196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5_Persons: 4 -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8704613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04613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7" name="Textplatzhalter 2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158163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8" name="Textplatzhalter 2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158163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9" name="Textplatzhalter 21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3606138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30" name="Textplatzhalter 21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3606138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31" name="Textplatzhalter 21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1054112" y="4317239"/>
            <a:ext cx="2468212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32" name="Textplatzhalter 21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054112" y="4946631"/>
            <a:ext cx="2468212" cy="8223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9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Introducing (more) people</a:t>
            </a:r>
            <a:endParaRPr lang="en-US"/>
          </a:p>
        </p:txBody>
      </p:sp>
      <p:sp>
        <p:nvSpPr>
          <p:cNvPr id="9" name="Bildplatzhalter 10"/>
          <p:cNvSpPr>
            <a:spLocks noGrp="1"/>
          </p:cNvSpPr>
          <p:nvPr>
            <p:ph type="pic" sz="quarter" idx="31" hasCustomPrompt="1"/>
          </p:nvPr>
        </p:nvSpPr>
        <p:spPr bwMode="auto">
          <a:xfrm>
            <a:off x="6158163" y="2046072"/>
            <a:ext cx="2196000" cy="2196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  <p:sp>
        <p:nvSpPr>
          <p:cNvPr id="10" name="Bildplatzhalter 10"/>
          <p:cNvSpPr>
            <a:spLocks noGrp="1"/>
          </p:cNvSpPr>
          <p:nvPr>
            <p:ph type="pic" sz="quarter" idx="32" hasCustomPrompt="1"/>
          </p:nvPr>
        </p:nvSpPr>
        <p:spPr bwMode="auto">
          <a:xfrm>
            <a:off x="8704613" y="2045488"/>
            <a:ext cx="2196000" cy="2196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33" hasCustomPrompt="1"/>
          </p:nvPr>
        </p:nvSpPr>
        <p:spPr bwMode="auto">
          <a:xfrm>
            <a:off x="3605216" y="2045488"/>
            <a:ext cx="2196000" cy="2196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  <p:sp>
        <p:nvSpPr>
          <p:cNvPr id="13" name="Bildplatzhalter 10"/>
          <p:cNvSpPr>
            <a:spLocks noGrp="1"/>
          </p:cNvSpPr>
          <p:nvPr>
            <p:ph type="pic" sz="quarter" idx="34" hasCustomPrompt="1"/>
          </p:nvPr>
        </p:nvSpPr>
        <p:spPr bwMode="auto">
          <a:xfrm>
            <a:off x="1054112" y="2045488"/>
            <a:ext cx="2196000" cy="2196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5_Persons: Group -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platzhalter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18799" y="3609000"/>
            <a:ext cx="5076826" cy="215997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Names and positions of the people in the group photo.</a:t>
            </a:r>
            <a:endParaRPr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9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Introducing a group</a:t>
            </a:r>
            <a:endParaRPr lang="en-US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19174" y="1160462"/>
            <a:ext cx="5076450" cy="2088539"/>
          </a:xfrm>
        </p:spPr>
        <p:txBody>
          <a:bodyPr anchor="b" anchorCtr="0"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Space for project details, so everyone knows what it’s all about.</a:t>
            </a:r>
            <a:endParaRPr/>
          </a:p>
        </p:txBody>
      </p:sp>
      <p:sp>
        <p:nvSpPr>
          <p:cNvPr id="10" name="Bildplatzhalter 10"/>
          <p:cNvSpPr>
            <a:spLocks noGrp="1"/>
          </p:cNvSpPr>
          <p:nvPr>
            <p:ph type="pic" sz="quarter" idx="31" hasCustomPrompt="1"/>
          </p:nvPr>
        </p:nvSpPr>
        <p:spPr bwMode="auto">
          <a:xfrm>
            <a:off x="7123294" y="1118518"/>
            <a:ext cx="3776400" cy="3776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6_Closing: Contact –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8800" y="237763"/>
            <a:ext cx="6085263" cy="539999"/>
          </a:xfrm>
        </p:spPr>
        <p:txBody>
          <a:bodyPr/>
          <a:lstStyle/>
          <a:p>
            <a:pPr>
              <a:defRPr/>
            </a:pPr>
            <a:r>
              <a:rPr lang="de-DE"/>
              <a:t>Contact Information</a:t>
            </a: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103637" y="3589638"/>
            <a:ext cx="3476274" cy="2228059"/>
          </a:xfrm>
        </p:spPr>
        <p:txBody>
          <a:bodyPr bIns="0" anchor="b" anchorCtr="0">
            <a:noAutofit/>
          </a:bodyPr>
          <a:lstStyle>
            <a:lvl1pPr marL="612" indent="0">
              <a:lnSpc>
                <a:spcPct val="150000"/>
              </a:lnSpc>
              <a:buNone/>
              <a:defRPr sz="1600" b="0" i="0"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E-Mail: 	optional</a:t>
            </a:r>
            <a:br>
              <a:rPr lang="de-DE"/>
            </a:br>
            <a:r>
              <a:rPr lang="de-DE"/>
              <a:t>Phone: 	optional</a:t>
            </a:r>
            <a:br>
              <a:rPr lang="de-DE"/>
            </a:br>
            <a:r>
              <a:rPr lang="de-DE"/>
              <a:t>Web: 	optional</a:t>
            </a:r>
            <a:br>
              <a:rPr lang="de-DE"/>
            </a:br>
            <a:r>
              <a:rPr lang="de-DE"/>
              <a:t>Gitlab: 	optional</a:t>
            </a:r>
            <a:br>
              <a:rPr lang="de-DE"/>
            </a:br>
            <a:r>
              <a:rPr lang="de-DE"/>
              <a:t>Twitter: 	optional</a:t>
            </a:r>
            <a:endParaRPr lang="en-US"/>
          </a:p>
        </p:txBody>
      </p:sp>
      <p:sp>
        <p:nvSpPr>
          <p:cNvPr id="21" name="Textplatzhalter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103637" y="2045490"/>
            <a:ext cx="5528913" cy="60508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(Title) First Name Surname</a:t>
            </a:r>
            <a:endParaRPr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103638" y="2674882"/>
            <a:ext cx="5528912" cy="75411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0" i="0">
                <a:latin typeface="Montserrat"/>
              </a:defRPr>
            </a:lvl1pPr>
            <a:lvl2pPr>
              <a:defRPr sz="1600" b="0" i="0">
                <a:latin typeface="Montserrat"/>
              </a:defRPr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/>
              <a:t>Position and/or department</a:t>
            </a:r>
          </a:p>
        </p:txBody>
      </p:sp>
      <p:sp>
        <p:nvSpPr>
          <p:cNvPr id="23" name="Titel 3"/>
          <p:cNvSpPr txBox="1"/>
          <p:nvPr userDrawn="1"/>
        </p:nvSpPr>
        <p:spPr bwMode="auto">
          <a:xfrm>
            <a:off x="7990850" y="4139269"/>
            <a:ext cx="3272621" cy="1778148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 b="1" i="0">
                <a:solidFill>
                  <a:srgbClr val="292929"/>
                </a:solidFill>
                <a:latin typeface="Montserrat ExtraBold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Let’s stay in touch!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Gerade Verbindung 4"/>
          <p:cNvCxnSpPr>
            <a:cxnSpLocks/>
          </p:cNvCxnSpPr>
          <p:nvPr userDrawn="1"/>
        </p:nvCxnSpPr>
        <p:spPr bwMode="auto">
          <a:xfrm flipH="1">
            <a:off x="1" y="3429000"/>
            <a:ext cx="12191999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Bildplatzhalter 10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059689" y="1390688"/>
            <a:ext cx="2876400" cy="2876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Click on the symbol to add a photo filling the entire frame or use an icon.</a:t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6_Closing: Summary Text -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Summary</a:t>
            </a:r>
            <a:endParaRPr lang="en-US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019174" y="1160463"/>
            <a:ext cx="10153650" cy="4608512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text or bullet points that summarize your presentation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6_Closing: Summary Text + Miniature Slides -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5904885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Summary</a:t>
            </a:r>
            <a:endParaRPr lang="en-US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336423" y="1168682"/>
            <a:ext cx="3836776" cy="2161723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336423" y="3607252"/>
            <a:ext cx="3836776" cy="2161723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019174" y="3612247"/>
            <a:ext cx="5904885" cy="2161723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text or bullet points explaining the slide miniature on the right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1019174" y="1160464"/>
            <a:ext cx="5904885" cy="2161723"/>
          </a:xfrm>
        </p:spPr>
        <p:txBody>
          <a:bodyPr/>
          <a:lstStyle/>
          <a:p>
            <a:pPr lvl="0">
              <a:defRPr/>
            </a:pPr>
            <a:r>
              <a:rPr lang="de-DE"/>
              <a:t>Space for text or bullet points explaining the slide miniature on the right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6_Closing: Summary Miniature Slides - da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Summary</a:t>
            </a:r>
            <a:endParaRPr lang="en-US"/>
          </a:p>
        </p:txBody>
      </p:sp>
      <p:sp>
        <p:nvSpPr>
          <p:cNvPr id="5" name="Bildplatzhalter 9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1019174" y="1160463"/>
            <a:ext cx="3171319" cy="1786790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15" name="Bildplatzhalter 9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1019174" y="3254440"/>
            <a:ext cx="3171319" cy="1786790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6" name="Bildplatzhalter 9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4510340" y="1160463"/>
            <a:ext cx="3171319" cy="1786790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4510340" y="3254440"/>
            <a:ext cx="3171319" cy="1786790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4" name="Bildplatzhalter 9"/>
          <p:cNvSpPr>
            <a:spLocks noGrp="1"/>
          </p:cNvSpPr>
          <p:nvPr>
            <p:ph type="pic" sz="quarter" idx="26" hasCustomPrompt="1"/>
          </p:nvPr>
        </p:nvSpPr>
        <p:spPr bwMode="auto">
          <a:xfrm>
            <a:off x="8001506" y="1160463"/>
            <a:ext cx="3171319" cy="1786790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8001506" y="3254440"/>
            <a:ext cx="3171319" cy="1786790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Slide miniature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03_New Chapter: Photo + Text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Bildplatzhalter 12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1031499" y="1160462"/>
            <a:ext cx="4039200" cy="4608513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39712" y="237762"/>
            <a:ext cx="2147142" cy="540000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 bwMode="auto">
          <a:xfrm>
            <a:off x="5101582" y="1"/>
            <a:ext cx="7090418" cy="6857999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0" i="0">
              <a:latin typeface="Montserrat"/>
            </a:endParaRP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489667" y="4057200"/>
            <a:ext cx="5920300" cy="1711775"/>
          </a:xfrm>
          <a:prstGeom prst="rect">
            <a:avLst/>
          </a:prstGeom>
        </p:spPr>
        <p:txBody>
          <a:bodyPr>
            <a:normAutofit/>
          </a:bodyPr>
          <a:lstStyle>
            <a:lvl1pPr marL="612" indent="0">
              <a:buNone/>
              <a:defRPr sz="2800" b="0" i="1">
                <a:latin typeface="Montserrat"/>
              </a:defRPr>
            </a:lvl1pPr>
          </a:lstStyle>
          <a:p>
            <a:pPr lvl="0">
              <a:defRPr/>
            </a:pPr>
            <a:r>
              <a:rPr lang="de-DE"/>
              <a:t>Optional subtitle, can also be several lines long</a:t>
            </a:r>
          </a:p>
        </p:txBody>
      </p:sp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489670" y="1160465"/>
            <a:ext cx="5920300" cy="2717308"/>
          </a:xfrm>
        </p:spPr>
        <p:txBody>
          <a:bodyPr anchor="b" anchorCtr="0">
            <a:normAutofit/>
          </a:bodyPr>
          <a:lstStyle>
            <a:lvl1pPr>
              <a:defRPr sz="4800"/>
            </a:lvl1pPr>
          </a:lstStyle>
          <a:p>
            <a:pPr>
              <a:defRPr/>
            </a:pPr>
            <a:r>
              <a:rPr lang="de-DE"/>
              <a:t>New chapter </a:t>
            </a:r>
            <a:br>
              <a:rPr lang="de-DE"/>
            </a:br>
            <a:r>
              <a:rPr lang="de-DE"/>
              <a:t>as a new </a:t>
            </a:r>
            <a:br>
              <a:rPr lang="de-DE"/>
            </a:br>
            <a:r>
              <a:rPr lang="de-DE"/>
              <a:t>section of your presentation</a:t>
            </a:r>
          </a:p>
        </p:txBody>
      </p:sp>
      <p:cxnSp>
        <p:nvCxnSpPr>
          <p:cNvPr id="8" name="Gerade Verbindung 7"/>
          <p:cNvCxnSpPr>
            <a:cxnSpLocks/>
          </p:cNvCxnSpPr>
          <p:nvPr userDrawn="1"/>
        </p:nvCxnSpPr>
        <p:spPr bwMode="auto">
          <a:xfrm flipH="1" flipV="1">
            <a:off x="5087938" y="0"/>
            <a:ext cx="2" cy="6858002"/>
          </a:xfrm>
          <a:prstGeom prst="line">
            <a:avLst/>
          </a:prstGeom>
          <a:ln w="28575">
            <a:solidFill>
              <a:srgbClr val="29292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: Free Space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: Text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2"/>
          </p:nvPr>
        </p:nvSpPr>
        <p:spPr bwMode="auto">
          <a:xfrm>
            <a:off x="1019174" y="1159200"/>
            <a:ext cx="10153650" cy="4608513"/>
          </a:xfrm>
        </p:spPr>
        <p:txBody>
          <a:bodyPr/>
          <a:lstStyle>
            <a:lvl1pPr marL="180000" indent="-179388"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: Photo/Graphic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1015365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  <p:sp>
        <p:nvSpPr>
          <p:cNvPr id="4" name="Bildplatzhalter 11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018385" y="1160461"/>
            <a:ext cx="10153650" cy="4608512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_Content: Photo/Graphic + small Text –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9156699" y="1"/>
            <a:ext cx="3035298" cy="6857999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0" i="0">
              <a:latin typeface="Montserrat"/>
            </a:endParaRPr>
          </a:p>
        </p:txBody>
      </p:sp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flipV="1">
            <a:off x="9156700" y="0"/>
            <a:ext cx="0" cy="68579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19"/>
          </p:nvPr>
        </p:nvSpPr>
        <p:spPr bwMode="auto">
          <a:xfrm>
            <a:off x="1019174" y="6154356"/>
            <a:ext cx="385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19174" y="237599"/>
            <a:ext cx="7956000" cy="5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Rather short but strong title</a:t>
            </a:r>
            <a:endParaRPr lang="en-US"/>
          </a:p>
        </p:txBody>
      </p:sp>
      <p:sp>
        <p:nvSpPr>
          <p:cNvPr id="5" name="Bildplatzhalter 11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1018384" y="1160461"/>
            <a:ext cx="8121600" cy="4608512"/>
          </a:xfrm>
          <a:prstGeom prst="rect">
            <a:avLst/>
          </a:prstGeom>
          <a:solidFill>
            <a:srgbClr val="FFFFFF"/>
          </a:solidFill>
          <a:ln w="28575">
            <a:solidFill>
              <a:srgbClr val="292929"/>
            </a:solidFill>
          </a:ln>
        </p:spPr>
        <p:txBody>
          <a:bodyPr>
            <a:normAutofit/>
          </a:bodyPr>
          <a:lstStyle>
            <a:lvl1pPr marL="612" indent="0">
              <a:buNone/>
              <a:defRPr sz="1600"/>
            </a:lvl1pPr>
          </a:lstStyle>
          <a:p>
            <a:pPr>
              <a:defRPr/>
            </a:pPr>
            <a:r>
              <a:rPr lang="de-DE"/>
              <a:t>Click on the symbol to add a photo/graphic filling the entire frame.</a:t>
            </a:r>
            <a:endParaRPr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346564" y="1160460"/>
            <a:ext cx="2480311" cy="4608512"/>
          </a:xfrm>
        </p:spPr>
        <p:txBody>
          <a:bodyPr/>
          <a:lstStyle/>
          <a:p>
            <a:pPr lvl="0">
              <a:defRPr/>
            </a:pPr>
            <a:r>
              <a:rPr lang="de-DE"/>
              <a:t>Your text, bullet points, etc.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Fußzeilenplatzhalter 2"/>
          <p:cNvSpPr txBox="1"/>
          <p:nvPr userDrawn="1"/>
        </p:nvSpPr>
        <p:spPr bwMode="auto">
          <a:xfrm rot="16199999">
            <a:off x="97719" y="1343025"/>
            <a:ext cx="10191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>
              <a:defRPr sz="1000" b="0" i="0">
                <a:solidFill>
                  <a:schemeClr val="tx1">
                    <a:tint val="75000"/>
                  </a:schemeClr>
                </a:solidFill>
                <a:latin typeface="Montserrat Medium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318969" y="6156000"/>
            <a:ext cx="54768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 b="0" i="0">
                <a:solidFill>
                  <a:srgbClr val="292929"/>
                </a:solidFill>
                <a:latin typeface="Montserrat Medium"/>
              </a:defRPr>
            </a:lvl1pPr>
          </a:lstStyle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5"/>
          <a:stretch/>
        </p:blipFill>
        <p:spPr bwMode="auto">
          <a:xfrm>
            <a:off x="439712" y="237762"/>
            <a:ext cx="2147142" cy="540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 bwMode="auto">
          <a:xfrm>
            <a:off x="1019174" y="1159200"/>
            <a:ext cx="10153275" cy="4591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 bwMode="auto">
          <a:xfrm>
            <a:off x="1018800" y="237763"/>
            <a:ext cx="10153650" cy="539999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1018800" y="6156000"/>
            <a:ext cx="385560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l">
              <a:defRPr sz="1000" b="0" i="0">
                <a:solidFill>
                  <a:srgbClr val="2B2B2B"/>
                </a:solidFill>
                <a:latin typeface="Montserrat Medium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hdr="0" dt="0"/>
  <p:txStyles>
    <p:titleStyle>
      <a:lvl1pPr algn="l" defTabSz="914400">
        <a:lnSpc>
          <a:spcPct val="100000"/>
        </a:lnSpc>
        <a:spcBef>
          <a:spcPts val="0"/>
        </a:spcBef>
        <a:buNone/>
        <a:defRPr sz="2800" b="1" i="0">
          <a:solidFill>
            <a:srgbClr val="2B2B2B"/>
          </a:solidFill>
          <a:latin typeface="Montserrat ExtraBold"/>
          <a:ea typeface="+mj-ea"/>
          <a:cs typeface="+mj-cs"/>
        </a:defRPr>
      </a:lvl1pPr>
    </p:titleStyle>
    <p:bodyStyle>
      <a:lvl1pPr marL="180000" indent="-179388" algn="l" defTabSz="914400">
        <a:lnSpc>
          <a:spcPct val="100000"/>
        </a:lnSpc>
        <a:spcBef>
          <a:spcPts val="500"/>
        </a:spcBef>
        <a:buFont typeface="Arial"/>
        <a:buChar char="•"/>
        <a:defRPr sz="2000" b="0" i="0">
          <a:solidFill>
            <a:srgbClr val="2B2B2B"/>
          </a:solidFill>
          <a:latin typeface="Montserrat"/>
          <a:ea typeface="+mn-ea"/>
          <a:cs typeface="+mn-cs"/>
        </a:defRPr>
      </a:lvl1pPr>
      <a:lvl2pPr marL="540000" indent="-179388" algn="l" defTabSz="914400">
        <a:lnSpc>
          <a:spcPct val="100000"/>
        </a:lnSpc>
        <a:spcBef>
          <a:spcPts val="500"/>
        </a:spcBef>
        <a:buFont typeface="Arial"/>
        <a:buChar char="•"/>
        <a:defRPr sz="2000" b="0" i="0">
          <a:solidFill>
            <a:srgbClr val="2B2B2B"/>
          </a:solidFill>
          <a:latin typeface="Montserrat"/>
          <a:ea typeface="+mn-ea"/>
          <a:cs typeface="+mn-cs"/>
        </a:defRPr>
      </a:lvl2pPr>
      <a:lvl3pPr marL="900000" indent="-179388" algn="l" defTabSz="914400">
        <a:lnSpc>
          <a:spcPct val="100000"/>
        </a:lnSpc>
        <a:spcBef>
          <a:spcPts val="500"/>
        </a:spcBef>
        <a:buFont typeface="Arial"/>
        <a:buChar char="•"/>
        <a:defRPr sz="2000" b="0" i="0">
          <a:solidFill>
            <a:srgbClr val="2B2B2B"/>
          </a:solidFill>
          <a:latin typeface="Montserrat"/>
          <a:ea typeface="+mn-ea"/>
          <a:cs typeface="+mn-cs"/>
        </a:defRPr>
      </a:lvl3pPr>
      <a:lvl4pPr marL="1260000" indent="-179388" algn="l" defTabSz="914400">
        <a:lnSpc>
          <a:spcPct val="100000"/>
        </a:lnSpc>
        <a:spcBef>
          <a:spcPts val="500"/>
        </a:spcBef>
        <a:buFont typeface="Arial"/>
        <a:buChar char="•"/>
        <a:defRPr sz="2000" b="0" i="0">
          <a:solidFill>
            <a:srgbClr val="2B2B2B"/>
          </a:solidFill>
          <a:latin typeface="Montserrat"/>
          <a:ea typeface="+mn-ea"/>
          <a:cs typeface="+mn-cs"/>
        </a:defRPr>
      </a:lvl4pPr>
      <a:lvl5pPr marL="1620000" indent="-179388" algn="l" defTabSz="914400">
        <a:lnSpc>
          <a:spcPct val="100000"/>
        </a:lnSpc>
        <a:spcBef>
          <a:spcPts val="500"/>
        </a:spcBef>
        <a:buFont typeface="Arial"/>
        <a:buChar char="•"/>
        <a:defRPr sz="2000" b="0" i="0">
          <a:solidFill>
            <a:srgbClr val="2B2B2B"/>
          </a:solidFill>
          <a:latin typeface="Montserrat"/>
          <a:ea typeface="+mn-ea"/>
          <a:cs typeface="+mn-cs"/>
        </a:defRPr>
      </a:lvl5pPr>
      <a:lvl6pPr marL="2286000" indent="0" algn="l" defTabSz="914400">
        <a:lnSpc>
          <a:spcPct val="90000"/>
        </a:lnSpc>
        <a:spcBef>
          <a:spcPts val="500"/>
        </a:spcBef>
        <a:buFont typeface="Arial"/>
        <a:buNone/>
        <a:defRPr sz="1400" b="0" i="0">
          <a:solidFill>
            <a:schemeClr val="tx1"/>
          </a:solidFill>
          <a:latin typeface="Montserrat Medium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Fußzeilenplatzhalter 2"/>
          <p:cNvSpPr txBox="1"/>
          <p:nvPr userDrawn="1"/>
        </p:nvSpPr>
        <p:spPr bwMode="auto">
          <a:xfrm rot="16199999">
            <a:off x="97719" y="1343025"/>
            <a:ext cx="10191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>
              <a:defRPr sz="1000" b="0" i="0">
                <a:solidFill>
                  <a:schemeClr val="tx1">
                    <a:tint val="75000"/>
                  </a:schemeClr>
                </a:solidFill>
                <a:latin typeface="Montserrat Medium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318969" y="6156000"/>
            <a:ext cx="54768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 b="0" i="0">
                <a:solidFill>
                  <a:schemeClr val="bg1"/>
                </a:solidFill>
                <a:latin typeface="Montserrat Medium"/>
              </a:defRPr>
            </a:lvl1pPr>
          </a:lstStyle>
          <a:p>
            <a:pPr>
              <a:defRPr/>
            </a:pPr>
            <a:fld id="{52689698-0BB7-BE4D-A8C0-0C9B085F3959}" type="slidenum">
              <a:rPr lang="de-DE"/>
              <a:t>‹#›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5"/>
          <a:stretch/>
        </p:blipFill>
        <p:spPr bwMode="auto">
          <a:xfrm>
            <a:off x="439712" y="237762"/>
            <a:ext cx="2147142" cy="540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 bwMode="auto">
          <a:xfrm>
            <a:off x="1019174" y="1159200"/>
            <a:ext cx="10153275" cy="4591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 bwMode="auto">
          <a:xfrm>
            <a:off x="1018800" y="237763"/>
            <a:ext cx="10153650" cy="539999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1018800" y="6156000"/>
            <a:ext cx="385560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l">
              <a:defRPr sz="1000" b="0" i="0">
                <a:solidFill>
                  <a:schemeClr val="bg1"/>
                </a:solidFill>
                <a:latin typeface="Montserrat Medium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hf hdr="0" dt="0"/>
  <p:txStyles>
    <p:titleStyle>
      <a:lvl1pPr algn="l" defTabSz="914400">
        <a:lnSpc>
          <a:spcPct val="100000"/>
        </a:lnSpc>
        <a:spcBef>
          <a:spcPts val="0"/>
        </a:spcBef>
        <a:buNone/>
        <a:defRPr sz="2800" b="1" i="0">
          <a:solidFill>
            <a:schemeClr val="bg1"/>
          </a:solidFill>
          <a:latin typeface="Montserrat ExtraBold"/>
          <a:ea typeface="+mj-ea"/>
          <a:cs typeface="+mj-cs"/>
        </a:defRPr>
      </a:lvl1pPr>
    </p:titleStyle>
    <p:bodyStyle>
      <a:lvl1pPr marL="180000" indent="-179388" algn="l" defTabSz="914400">
        <a:lnSpc>
          <a:spcPct val="100000"/>
        </a:lnSpc>
        <a:spcBef>
          <a:spcPts val="500"/>
        </a:spcBef>
        <a:buFont typeface="Arial"/>
        <a:buChar char="•"/>
        <a:defRPr sz="2000" b="0" i="0">
          <a:solidFill>
            <a:schemeClr val="bg1"/>
          </a:solidFill>
          <a:latin typeface="Montserrat"/>
          <a:ea typeface="+mn-ea"/>
          <a:cs typeface="+mn-cs"/>
        </a:defRPr>
      </a:lvl1pPr>
      <a:lvl2pPr marL="540000" indent="-179388" algn="l" defTabSz="914400">
        <a:lnSpc>
          <a:spcPct val="100000"/>
        </a:lnSpc>
        <a:spcBef>
          <a:spcPts val="500"/>
        </a:spcBef>
        <a:buFont typeface="Arial"/>
        <a:buChar char="•"/>
        <a:defRPr sz="2000" b="0" i="0">
          <a:solidFill>
            <a:schemeClr val="bg1"/>
          </a:solidFill>
          <a:latin typeface="Montserrat"/>
          <a:ea typeface="+mn-ea"/>
          <a:cs typeface="+mn-cs"/>
        </a:defRPr>
      </a:lvl2pPr>
      <a:lvl3pPr marL="900000" indent="-179388" algn="l" defTabSz="914400">
        <a:lnSpc>
          <a:spcPct val="100000"/>
        </a:lnSpc>
        <a:spcBef>
          <a:spcPts val="500"/>
        </a:spcBef>
        <a:buFont typeface="Arial"/>
        <a:buChar char="•"/>
        <a:defRPr sz="2000" b="0" i="0">
          <a:solidFill>
            <a:schemeClr val="bg1"/>
          </a:solidFill>
          <a:latin typeface="Montserrat"/>
          <a:ea typeface="+mn-ea"/>
          <a:cs typeface="+mn-cs"/>
        </a:defRPr>
      </a:lvl3pPr>
      <a:lvl4pPr marL="1260000" indent="-179388" algn="l" defTabSz="914400">
        <a:lnSpc>
          <a:spcPct val="100000"/>
        </a:lnSpc>
        <a:spcBef>
          <a:spcPts val="500"/>
        </a:spcBef>
        <a:buFont typeface="Arial"/>
        <a:buChar char="•"/>
        <a:defRPr sz="2000" b="0" i="0">
          <a:solidFill>
            <a:schemeClr val="bg1"/>
          </a:solidFill>
          <a:latin typeface="Montserrat"/>
          <a:ea typeface="+mn-ea"/>
          <a:cs typeface="+mn-cs"/>
        </a:defRPr>
      </a:lvl4pPr>
      <a:lvl5pPr marL="1620000" indent="-179388" algn="l" defTabSz="914400">
        <a:lnSpc>
          <a:spcPct val="100000"/>
        </a:lnSpc>
        <a:spcBef>
          <a:spcPts val="500"/>
        </a:spcBef>
        <a:buFont typeface="Arial"/>
        <a:buChar char="•"/>
        <a:defRPr sz="2000" b="0" i="0">
          <a:solidFill>
            <a:schemeClr val="bg1"/>
          </a:solidFill>
          <a:latin typeface="Montserrat"/>
          <a:ea typeface="+mn-ea"/>
          <a:cs typeface="+mn-cs"/>
        </a:defRPr>
      </a:lvl5pPr>
      <a:lvl6pPr marL="2286000" indent="0" algn="l" defTabSz="914400">
        <a:lnSpc>
          <a:spcPct val="90000"/>
        </a:lnSpc>
        <a:spcBef>
          <a:spcPts val="500"/>
        </a:spcBef>
        <a:buFont typeface="Arial"/>
        <a:buNone/>
        <a:defRPr sz="1400" b="0" i="0">
          <a:solidFill>
            <a:schemeClr val="tx1"/>
          </a:solidFill>
          <a:latin typeface="Montserrat Medium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1018800" y="1168390"/>
            <a:ext cx="9059055" cy="2445143"/>
          </a:xfrm>
        </p:spPr>
        <p:txBody>
          <a:bodyPr/>
          <a:lstStyle/>
          <a:p>
            <a:pPr>
              <a:defRPr/>
            </a:pPr>
            <a:r>
              <a:rPr lang="de-DE" dirty="0"/>
              <a:t>Backdoor </a:t>
            </a:r>
            <a:r>
              <a:rPr lang="de-DE" dirty="0" err="1"/>
              <a:t>Attacks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Dataset </a:t>
            </a:r>
            <a:r>
              <a:rPr lang="de-DE" dirty="0" err="1"/>
              <a:t>Distillation</a:t>
            </a:r>
            <a:endParaRPr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1018799" y="4156525"/>
            <a:ext cx="8640040" cy="94046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de-DE" b="1" dirty="0" err="1"/>
              <a:t>Yugeng</a:t>
            </a:r>
            <a:r>
              <a:rPr lang="de-DE" b="1" dirty="0"/>
              <a:t> Liu</a:t>
            </a:r>
            <a:r>
              <a:rPr lang="de-DE" baseline="30000" dirty="0"/>
              <a:t>†</a:t>
            </a:r>
            <a:r>
              <a:rPr lang="de-DE" dirty="0"/>
              <a:t>, Zheng Li</a:t>
            </a:r>
            <a:r>
              <a:rPr lang="de-DE" baseline="30000" dirty="0"/>
              <a:t>†</a:t>
            </a:r>
            <a:r>
              <a:rPr lang="de-DE" dirty="0"/>
              <a:t>, Michael Backes</a:t>
            </a:r>
            <a:r>
              <a:rPr lang="de-DE" baseline="30000" dirty="0"/>
              <a:t>†</a:t>
            </a:r>
            <a:r>
              <a:rPr lang="de-DE" dirty="0"/>
              <a:t>, Yun Shen</a:t>
            </a:r>
            <a:r>
              <a:rPr lang="de-DE" baseline="30000" dirty="0"/>
              <a:t>§</a:t>
            </a:r>
            <a:r>
              <a:rPr lang="de-DE" dirty="0"/>
              <a:t>, Yang Zhang</a:t>
            </a:r>
            <a:r>
              <a:rPr lang="de-DE" baseline="30000" dirty="0"/>
              <a:t>†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2"/>
          </p:nvPr>
        </p:nvSpPr>
        <p:spPr bwMode="auto">
          <a:xfrm>
            <a:off x="1018800" y="5727874"/>
            <a:ext cx="8640039" cy="796749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de-DE" baseline="30000" dirty="0"/>
              <a:t>†</a:t>
            </a:r>
            <a:r>
              <a:rPr lang="de-DE" dirty="0"/>
              <a:t>CISPA Helmholtz Center </a:t>
            </a:r>
            <a:r>
              <a:rPr lang="de-DE" dirty="0" err="1"/>
              <a:t>for</a:t>
            </a:r>
            <a:r>
              <a:rPr lang="de-DE" dirty="0"/>
              <a:t> Information Security</a:t>
            </a:r>
            <a:r>
              <a:rPr lang="zh-CN" altLang="en-US" dirty="0"/>
              <a:t>               </a:t>
            </a:r>
            <a:r>
              <a:rPr lang="en-US" altLang="zh-CN" dirty="0"/>
              <a:t>    </a:t>
            </a:r>
            <a:r>
              <a:rPr lang="en-US" baseline="30000" dirty="0"/>
              <a:t>§</a:t>
            </a:r>
            <a:r>
              <a:rPr lang="en-US" dirty="0"/>
              <a:t>NetApp</a:t>
            </a:r>
            <a:endParaRPr dirty="0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3022A33-D7DD-D260-0018-3E094A01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837" y="321163"/>
            <a:ext cx="2400440" cy="4326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00650-3E31-CAB1-9C42-C500BC4369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52689698-0BB7-BE4D-A8C0-0C9B085F3959}" type="slidenum">
              <a:rPr lang="de-DE" smtClean="0"/>
              <a:t>10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566A1D-9444-A7A4-88C9-EB347E5F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3D22B633-5022-F318-A1C6-D62DDF558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38" y="2307262"/>
            <a:ext cx="5295900" cy="195580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7F06D947-ED73-3249-33A3-9816C437B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963" y="1153203"/>
            <a:ext cx="5335682" cy="387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A08ADF-0A83-CCCD-C91B-842F4F7ADD91}"/>
              </a:ext>
            </a:extLst>
          </p:cNvPr>
          <p:cNvSpPr txBox="1"/>
          <p:nvPr/>
        </p:nvSpPr>
        <p:spPr>
          <a:xfrm>
            <a:off x="7140174" y="5185232"/>
            <a:ext cx="413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tserrat" pitchFamily="2" charset="77"/>
              </a:rPr>
              <a:t>Distilled images of DOORPING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2B758C-F14A-59BF-30E5-8F19815F87E9}"/>
              </a:ext>
            </a:extLst>
          </p:cNvPr>
          <p:cNvSpPr txBox="1"/>
          <p:nvPr/>
        </p:nvSpPr>
        <p:spPr>
          <a:xfrm>
            <a:off x="762525" y="5202252"/>
            <a:ext cx="4487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tserrat" pitchFamily="2" charset="77"/>
              </a:rPr>
              <a:t>Distilled images of NAIVEATTACK</a:t>
            </a:r>
          </a:p>
        </p:txBody>
      </p:sp>
    </p:spTree>
    <p:extLst>
      <p:ext uri="{BB962C8B-B14F-4D97-AF65-F5344CB8AC3E}">
        <p14:creationId xmlns:p14="http://schemas.microsoft.com/office/powerpoint/2010/main" val="3114070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00650-3E31-CAB1-9C42-C500BC4369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52689698-0BB7-BE4D-A8C0-0C9B085F3959}" type="slidenum">
              <a:rPr lang="de-DE" smtClean="0"/>
              <a:t>11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566A1D-9444-A7A4-88C9-EB347E5F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BD9B3-9B64-CE3E-DC05-39F647416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686" y="1204955"/>
            <a:ext cx="9092627" cy="2224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7AF259-7760-E05A-E499-97CCD2661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685" y="3562085"/>
            <a:ext cx="9092628" cy="222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00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00650-3E31-CAB1-9C42-C500BC4369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52689698-0BB7-BE4D-A8C0-0C9B085F3959}" type="slidenum">
              <a:rPr lang="de-DE" smtClean="0"/>
              <a:t>12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566A1D-9444-A7A4-88C9-EB347E5F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Effectiveness on Complex Datasets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FF08E66-9AD2-6C3B-9ABB-D3DF8DBEE459}"/>
              </a:ext>
            </a:extLst>
          </p:cNvPr>
          <p:cNvSpPr txBox="1">
            <a:spLocks/>
          </p:cNvSpPr>
          <p:nvPr/>
        </p:nvSpPr>
        <p:spPr>
          <a:xfrm>
            <a:off x="1019174" y="1159200"/>
            <a:ext cx="10153650" cy="4608513"/>
          </a:xfrm>
          <a:prstGeom prst="rect">
            <a:avLst/>
          </a:prstGeom>
        </p:spPr>
        <p:txBody>
          <a:bodyPr/>
          <a:lstStyle>
            <a:lvl1pPr marL="18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1pPr>
            <a:lvl2pPr marL="54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2pPr>
            <a:lvl3pPr marL="90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3pPr>
            <a:lvl4pPr marL="126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4pPr>
            <a:lvl5pPr marL="162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>
                <a:solidFill>
                  <a:schemeClr val="tx1"/>
                </a:solidFill>
                <a:latin typeface="Montserrat Medium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choose </a:t>
            </a:r>
            <a:r>
              <a:rPr lang="en-US" dirty="0">
                <a:solidFill>
                  <a:srgbClr val="FF0000"/>
                </a:solidFill>
              </a:rPr>
              <a:t>CIFAR100</a:t>
            </a:r>
            <a:r>
              <a:rPr lang="zh-CN" altLang="en-US" dirty="0"/>
              <a:t> </a:t>
            </a:r>
            <a:r>
              <a:rPr lang="en-US" altLang="zh-CN" dirty="0"/>
              <a:t>dataset for the test.</a:t>
            </a:r>
            <a:endParaRPr lang="en-US" dirty="0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09720574-6794-CB86-749A-A8F04DAB8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493317"/>
              </p:ext>
            </p:extLst>
          </p:nvPr>
        </p:nvGraphicFramePr>
        <p:xfrm>
          <a:off x="515586" y="2167847"/>
          <a:ext cx="11160828" cy="334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138">
                  <a:extLst>
                    <a:ext uri="{9D8B030D-6E8A-4147-A177-3AD203B41FA5}">
                      <a16:colId xmlns:a16="http://schemas.microsoft.com/office/drawing/2014/main" val="1824238788"/>
                    </a:ext>
                  </a:extLst>
                </a:gridCol>
                <a:gridCol w="1860138">
                  <a:extLst>
                    <a:ext uri="{9D8B030D-6E8A-4147-A177-3AD203B41FA5}">
                      <a16:colId xmlns:a16="http://schemas.microsoft.com/office/drawing/2014/main" val="3852455930"/>
                    </a:ext>
                  </a:extLst>
                </a:gridCol>
                <a:gridCol w="1860138">
                  <a:extLst>
                    <a:ext uri="{9D8B030D-6E8A-4147-A177-3AD203B41FA5}">
                      <a16:colId xmlns:a16="http://schemas.microsoft.com/office/drawing/2014/main" val="797823557"/>
                    </a:ext>
                  </a:extLst>
                </a:gridCol>
                <a:gridCol w="1860138">
                  <a:extLst>
                    <a:ext uri="{9D8B030D-6E8A-4147-A177-3AD203B41FA5}">
                      <a16:colId xmlns:a16="http://schemas.microsoft.com/office/drawing/2014/main" val="1073317649"/>
                    </a:ext>
                  </a:extLst>
                </a:gridCol>
                <a:gridCol w="1860138">
                  <a:extLst>
                    <a:ext uri="{9D8B030D-6E8A-4147-A177-3AD203B41FA5}">
                      <a16:colId xmlns:a16="http://schemas.microsoft.com/office/drawing/2014/main" val="1201321154"/>
                    </a:ext>
                  </a:extLst>
                </a:gridCol>
                <a:gridCol w="1860138">
                  <a:extLst>
                    <a:ext uri="{9D8B030D-6E8A-4147-A177-3AD203B41FA5}">
                      <a16:colId xmlns:a16="http://schemas.microsoft.com/office/drawing/2014/main" val="2171286697"/>
                    </a:ext>
                  </a:extLst>
                </a:gridCol>
              </a:tblGrid>
              <a:tr h="418263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Montserrat"/>
                          <a:ea typeface="+mn-ea"/>
                          <a:cs typeface="+mn-cs"/>
                        </a:rPr>
                        <a:t>DD </a:t>
                      </a:r>
                      <a:r>
                        <a:rPr lang="en-US" altLang="zh-CN" dirty="0">
                          <a:latin typeface="Montserrat" pitchFamily="2" charset="77"/>
                        </a:rPr>
                        <a:t>Algorithm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Montserrat"/>
                          <a:ea typeface="+mn-ea"/>
                          <a:cs typeface="+mn-cs"/>
                        </a:rPr>
                        <a:t>DC </a:t>
                      </a:r>
                      <a:r>
                        <a:rPr lang="en-US" altLang="zh-CN" dirty="0">
                          <a:latin typeface="Montserrat" pitchFamily="2" charset="77"/>
                        </a:rPr>
                        <a:t>Algorithm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884389"/>
                  </a:ext>
                </a:extLst>
              </a:tr>
              <a:tr h="418263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ASR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CTA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ASR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CTA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6078963"/>
                  </a:ext>
                </a:extLst>
              </a:tr>
              <a:tr h="418263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Clean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err="1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AlexNet</a:t>
                      </a:r>
                      <a:endParaRPr lang="en-US" sz="18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0.385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0.217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993282"/>
                  </a:ext>
                </a:extLst>
              </a:tr>
              <a:tr h="418263">
                <a:tc vMerge="1"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err="1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ConvNet</a:t>
                      </a:r>
                      <a:endParaRPr lang="en-US" sz="18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0.029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0.215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0.197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58907"/>
                  </a:ext>
                </a:extLst>
              </a:tr>
              <a:tr h="418263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NAIVEATTACK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err="1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AlexNet</a:t>
                      </a:r>
                      <a:endParaRPr lang="en-US" sz="18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0.375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0.209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0016352"/>
                  </a:ext>
                </a:extLst>
              </a:tr>
              <a:tr h="418263">
                <a:tc vMerge="1"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err="1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ConvNet</a:t>
                      </a:r>
                      <a:endParaRPr lang="en-US" sz="18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0.214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0.190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1390395"/>
                  </a:ext>
                </a:extLst>
              </a:tr>
              <a:tr h="418263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DOORPING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err="1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AlexNet</a:t>
                      </a:r>
                      <a:endParaRPr lang="en-US" sz="18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0.919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0.373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0.961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0.209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817036"/>
                  </a:ext>
                </a:extLst>
              </a:tr>
              <a:tr h="418263">
                <a:tc vMerge="1"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err="1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ConvNet</a:t>
                      </a:r>
                      <a:endParaRPr lang="en-US" sz="1800" b="0" i="0" dirty="0">
                        <a:solidFill>
                          <a:srgbClr val="2B2B2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1.000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0.205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1.000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B2B2B"/>
                          </a:solidFill>
                          <a:latin typeface="Montserrat"/>
                          <a:ea typeface="+mn-ea"/>
                          <a:cs typeface="+mn-cs"/>
                        </a:rPr>
                        <a:t>0.196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2001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832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00650-3E31-CAB1-9C42-C500BC4369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52689698-0BB7-BE4D-A8C0-0C9B085F3959}" type="slidenum">
              <a:rPr lang="de-DE" smtClean="0"/>
              <a:t>13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566A1D-9444-A7A4-88C9-EB347E5F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Effectiveness on Cross Architectures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3B6EAC9-C80E-9CCC-4FC3-C9C30380EDD1}"/>
              </a:ext>
            </a:extLst>
          </p:cNvPr>
          <p:cNvSpPr txBox="1">
            <a:spLocks/>
          </p:cNvSpPr>
          <p:nvPr/>
        </p:nvSpPr>
        <p:spPr>
          <a:xfrm>
            <a:off x="1019174" y="1159200"/>
            <a:ext cx="10153650" cy="4608513"/>
          </a:xfrm>
          <a:prstGeom prst="rect">
            <a:avLst/>
          </a:prstGeom>
        </p:spPr>
        <p:txBody>
          <a:bodyPr/>
          <a:lstStyle>
            <a:lvl1pPr marL="18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1pPr>
            <a:lvl2pPr marL="54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2pPr>
            <a:lvl3pPr marL="90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3pPr>
            <a:lvl4pPr marL="126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4pPr>
            <a:lvl5pPr marL="162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>
                <a:solidFill>
                  <a:schemeClr val="tx1"/>
                </a:solidFill>
                <a:latin typeface="Montserrat Medium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</a:t>
            </a:r>
            <a:r>
              <a:rPr lang="en-US"/>
              <a:t>e </a:t>
            </a:r>
            <a:r>
              <a:rPr lang="en-US" dirty="0"/>
              <a:t>choose three model architectures- </a:t>
            </a:r>
            <a:r>
              <a:rPr lang="en-US" dirty="0" err="1">
                <a:solidFill>
                  <a:srgbClr val="FF0000"/>
                </a:solidFill>
              </a:rPr>
              <a:t>AlexNet</a:t>
            </a:r>
            <a:r>
              <a:rPr lang="en-US" altLang="zh-CN" dirty="0">
                <a:solidFill>
                  <a:srgbClr val="FF0000"/>
                </a:solidFill>
              </a:rPr>
              <a:t>, </a:t>
            </a:r>
            <a:r>
              <a:rPr lang="en-US" altLang="zh-CN" dirty="0" err="1">
                <a:solidFill>
                  <a:srgbClr val="FF0000"/>
                </a:solidFill>
              </a:rPr>
              <a:t>ConvNet</a:t>
            </a:r>
            <a:r>
              <a:rPr lang="en-US" altLang="zh-CN" dirty="0">
                <a:solidFill>
                  <a:srgbClr val="FF0000"/>
                </a:solidFill>
              </a:rPr>
              <a:t>, VGG11</a:t>
            </a:r>
            <a:r>
              <a:rPr lang="en-US" altLang="zh-CN" dirty="0"/>
              <a:t>.</a:t>
            </a:r>
          </a:p>
          <a:p>
            <a:pPr marL="360612" lvl="1" indent="0">
              <a:buFont typeface="Arial"/>
              <a:buNone/>
            </a:pPr>
            <a:r>
              <a:rPr lang="en-US" dirty="0"/>
              <a:t>We use </a:t>
            </a:r>
            <a:r>
              <a:rPr lang="en-US" dirty="0" err="1">
                <a:solidFill>
                  <a:srgbClr val="FF0000"/>
                </a:solidFill>
              </a:rPr>
              <a:t>AlexNet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ConvNet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as the distillation model and </a:t>
            </a:r>
            <a:r>
              <a:rPr lang="en-US" dirty="0">
                <a:solidFill>
                  <a:srgbClr val="FF0000"/>
                </a:solidFill>
              </a:rPr>
              <a:t>the other two architectures</a:t>
            </a:r>
            <a:r>
              <a:rPr lang="en-US" dirty="0"/>
              <a:t> for evaluation.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0A2C0B4-E62D-5018-5513-C69A9651B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195524"/>
              </p:ext>
            </p:extLst>
          </p:nvPr>
        </p:nvGraphicFramePr>
        <p:xfrm>
          <a:off x="597994" y="3041150"/>
          <a:ext cx="10790528" cy="2225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816">
                  <a:extLst>
                    <a:ext uri="{9D8B030D-6E8A-4147-A177-3AD203B41FA5}">
                      <a16:colId xmlns:a16="http://schemas.microsoft.com/office/drawing/2014/main" val="3197438816"/>
                    </a:ext>
                  </a:extLst>
                </a:gridCol>
                <a:gridCol w="1348816">
                  <a:extLst>
                    <a:ext uri="{9D8B030D-6E8A-4147-A177-3AD203B41FA5}">
                      <a16:colId xmlns:a16="http://schemas.microsoft.com/office/drawing/2014/main" val="2356227367"/>
                    </a:ext>
                  </a:extLst>
                </a:gridCol>
                <a:gridCol w="1348816">
                  <a:extLst>
                    <a:ext uri="{9D8B030D-6E8A-4147-A177-3AD203B41FA5}">
                      <a16:colId xmlns:a16="http://schemas.microsoft.com/office/drawing/2014/main" val="1815907166"/>
                    </a:ext>
                  </a:extLst>
                </a:gridCol>
                <a:gridCol w="1348816">
                  <a:extLst>
                    <a:ext uri="{9D8B030D-6E8A-4147-A177-3AD203B41FA5}">
                      <a16:colId xmlns:a16="http://schemas.microsoft.com/office/drawing/2014/main" val="1138033273"/>
                    </a:ext>
                  </a:extLst>
                </a:gridCol>
                <a:gridCol w="1348816">
                  <a:extLst>
                    <a:ext uri="{9D8B030D-6E8A-4147-A177-3AD203B41FA5}">
                      <a16:colId xmlns:a16="http://schemas.microsoft.com/office/drawing/2014/main" val="1284134650"/>
                    </a:ext>
                  </a:extLst>
                </a:gridCol>
                <a:gridCol w="1348816">
                  <a:extLst>
                    <a:ext uri="{9D8B030D-6E8A-4147-A177-3AD203B41FA5}">
                      <a16:colId xmlns:a16="http://schemas.microsoft.com/office/drawing/2014/main" val="3885362626"/>
                    </a:ext>
                  </a:extLst>
                </a:gridCol>
                <a:gridCol w="1348816">
                  <a:extLst>
                    <a:ext uri="{9D8B030D-6E8A-4147-A177-3AD203B41FA5}">
                      <a16:colId xmlns:a16="http://schemas.microsoft.com/office/drawing/2014/main" val="3503379895"/>
                    </a:ext>
                  </a:extLst>
                </a:gridCol>
                <a:gridCol w="1348816">
                  <a:extLst>
                    <a:ext uri="{9D8B030D-6E8A-4147-A177-3AD203B41FA5}">
                      <a16:colId xmlns:a16="http://schemas.microsoft.com/office/drawing/2014/main" val="2345269487"/>
                    </a:ext>
                  </a:extLst>
                </a:gridCol>
              </a:tblGrid>
              <a:tr h="370919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Montserrat" pitchFamily="2" charset="77"/>
                        </a:rPr>
                        <a:t>CIFAR10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Montserrat" pitchFamily="2" charset="77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ontserrat" pitchFamily="2" charset="77"/>
                        </a:rPr>
                        <a:t>DD</a:t>
                      </a:r>
                      <a:r>
                        <a:rPr lang="zh-CN" altLang="en-US" dirty="0">
                          <a:latin typeface="Montserrat" pitchFamily="2" charset="77"/>
                        </a:rPr>
                        <a:t> </a:t>
                      </a:r>
                      <a:r>
                        <a:rPr lang="en-US" altLang="zh-CN" dirty="0">
                          <a:latin typeface="Montserrat" pitchFamily="2" charset="77"/>
                        </a:rPr>
                        <a:t>Algorithm</a:t>
                      </a:r>
                      <a:endParaRPr lang="en-US" dirty="0">
                        <a:latin typeface="Montserrat" pitchFamily="2" charset="7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ontserrat" pitchFamily="2" charset="77"/>
                        </a:rPr>
                        <a:t>DC</a:t>
                      </a:r>
                      <a:r>
                        <a:rPr lang="zh-CN" altLang="en-US" dirty="0">
                          <a:latin typeface="Montserrat" pitchFamily="2" charset="77"/>
                        </a:rPr>
                        <a:t> </a:t>
                      </a:r>
                      <a:r>
                        <a:rPr lang="en-US" altLang="zh-CN" dirty="0">
                          <a:latin typeface="Montserrat" pitchFamily="2" charset="77"/>
                        </a:rPr>
                        <a:t>Algorithm</a:t>
                      </a:r>
                      <a:endParaRPr lang="en-US" dirty="0">
                        <a:latin typeface="Montserrat" pitchFamily="2" charset="7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140464"/>
                  </a:ext>
                </a:extLst>
              </a:tr>
              <a:tr h="37091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Upstream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Montserrat" pitchFamily="2" charset="77"/>
                        </a:rPr>
                        <a:t>AlexNet</a:t>
                      </a:r>
                      <a:endParaRPr lang="en-US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Montserrat" pitchFamily="2" charset="77"/>
                        </a:rPr>
                        <a:t>Conv</a:t>
                      </a:r>
                      <a:r>
                        <a:rPr lang="en-US" altLang="zh-CN" dirty="0" err="1">
                          <a:latin typeface="Montserrat" pitchFamily="2" charset="77"/>
                        </a:rPr>
                        <a:t>Net</a:t>
                      </a:r>
                      <a:endParaRPr lang="en-US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ontserrat" pitchFamily="2" charset="77"/>
                        </a:rPr>
                        <a:t>VGG11</a:t>
                      </a:r>
                      <a:endParaRPr lang="en-US" dirty="0">
                        <a:latin typeface="Montserrat" pitchFamily="2" charset="77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Montserrat" pitchFamily="2" charset="77"/>
                        </a:rPr>
                        <a:t>AlexNet</a:t>
                      </a:r>
                      <a:endParaRPr lang="en-US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Montserrat" pitchFamily="2" charset="77"/>
                        </a:rPr>
                        <a:t>ConvNet</a:t>
                      </a:r>
                      <a:endParaRPr lang="en-US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ontserrat" pitchFamily="2" charset="77"/>
                        </a:rPr>
                        <a:t>VGG11</a:t>
                      </a:r>
                      <a:endParaRPr lang="en-US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58125"/>
                  </a:ext>
                </a:extLst>
              </a:tr>
              <a:tr h="370919">
                <a:tc rowSpan="2">
                  <a:txBody>
                    <a:bodyPr/>
                    <a:lstStyle/>
                    <a:p>
                      <a:pPr algn="ctr"/>
                      <a:r>
                        <a:rPr lang="en-US" kern="100" baseline="0" dirty="0" err="1">
                          <a:latin typeface="Montserrat" pitchFamily="2" charset="77"/>
                        </a:rPr>
                        <a:t>AlexNet</a:t>
                      </a:r>
                      <a:endParaRPr lang="en-US" kern="100" baseline="0" dirty="0">
                        <a:latin typeface="Montserrat" pitchFamily="2" charset="7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ontserrat" pitchFamily="2" charset="77"/>
                        </a:rPr>
                        <a:t>ASR</a:t>
                      </a:r>
                      <a:endParaRPr lang="en-US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0.471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1.000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425412"/>
                  </a:ext>
                </a:extLst>
              </a:tr>
              <a:tr h="370919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Montserrat" pitchFamily="2" charset="77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ontserrat" pitchFamily="2" charset="77"/>
                        </a:rPr>
                        <a:t>CTA</a:t>
                      </a:r>
                      <a:endParaRPr lang="en-US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0.471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0.471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0.097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0.364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0.287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0.312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384244"/>
                  </a:ext>
                </a:extLst>
              </a:tr>
              <a:tr h="370919">
                <a:tc rowSpan="2">
                  <a:txBody>
                    <a:bodyPr/>
                    <a:lstStyle/>
                    <a:p>
                      <a:pPr algn="ctr"/>
                      <a:r>
                        <a:rPr lang="en-US" kern="100" baseline="0" dirty="0" err="1">
                          <a:latin typeface="Montserrat" pitchFamily="2" charset="77"/>
                        </a:rPr>
                        <a:t>ConvNet</a:t>
                      </a:r>
                      <a:endParaRPr lang="en-US" kern="100" baseline="0" dirty="0">
                        <a:latin typeface="Montserrat" pitchFamily="2" charset="7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ontserrat" pitchFamily="2" charset="77"/>
                        </a:rPr>
                        <a:t>ASR</a:t>
                      </a:r>
                      <a:endParaRPr lang="en-US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1.000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0.200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1.000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1.000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1.000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57725013"/>
                  </a:ext>
                </a:extLst>
              </a:tr>
              <a:tr h="370919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ontserrat" pitchFamily="2" charset="77"/>
                        </a:rPr>
                        <a:t>CTA</a:t>
                      </a:r>
                      <a:endParaRPr lang="en-US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0.102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0.476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0.104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0.301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0.308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" pitchFamily="2" charset="77"/>
                        </a:rPr>
                        <a:t>0.287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639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238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00650-3E31-CAB1-9C42-C500BC4369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52689698-0BB7-BE4D-A8C0-0C9B085F3959}" type="slidenum">
              <a:rPr lang="de-DE" smtClean="0"/>
              <a:t>14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566A1D-9444-A7A4-88C9-EB347E5F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</a:t>
            </a:r>
            <a:r>
              <a:rPr lang="zh-CN" altLang="en-US" dirty="0"/>
              <a:t> </a:t>
            </a:r>
            <a:r>
              <a:rPr lang="en-US" dirty="0"/>
              <a:t>Trajectory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BF25500-F73B-13FE-FAEE-C2CE11B25249}"/>
              </a:ext>
            </a:extLst>
          </p:cNvPr>
          <p:cNvSpPr txBox="1">
            <a:spLocks/>
          </p:cNvSpPr>
          <p:nvPr/>
        </p:nvSpPr>
        <p:spPr>
          <a:xfrm>
            <a:off x="1019174" y="1159200"/>
            <a:ext cx="10153650" cy="4608513"/>
          </a:xfrm>
          <a:prstGeom prst="rect">
            <a:avLst/>
          </a:prstGeom>
        </p:spPr>
        <p:txBody>
          <a:bodyPr/>
          <a:lstStyle>
            <a:lvl1pPr marL="18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1pPr>
            <a:lvl2pPr marL="54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2pPr>
            <a:lvl3pPr marL="90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3pPr>
            <a:lvl4pPr marL="126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4pPr>
            <a:lvl5pPr marL="162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>
                <a:solidFill>
                  <a:schemeClr val="tx1"/>
                </a:solidFill>
                <a:latin typeface="Montserrat Medium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2" indent="0">
              <a:buNone/>
            </a:pPr>
            <a:r>
              <a:rPr lang="en-US" dirty="0"/>
              <a:t>We collect these triggers and test them </a:t>
            </a:r>
            <a:r>
              <a:rPr lang="en-US" dirty="0">
                <a:solidFill>
                  <a:srgbClr val="FF0000"/>
                </a:solidFill>
              </a:rPr>
              <a:t>after the distillation</a:t>
            </a:r>
            <a:r>
              <a:rPr lang="en-US" dirty="0"/>
              <a:t>.</a:t>
            </a:r>
          </a:p>
          <a:p>
            <a:pPr marL="612" indent="0">
              <a:buNone/>
            </a:pPr>
            <a:endParaRPr lang="en-US" dirty="0"/>
          </a:p>
          <a:p>
            <a:pPr marL="612" indent="0">
              <a:buNone/>
            </a:pPr>
            <a:r>
              <a:rPr lang="en-US" dirty="0"/>
              <a:t>The attack performance from these triggers can also achieve </a:t>
            </a:r>
            <a:r>
              <a:rPr lang="en-US" dirty="0">
                <a:solidFill>
                  <a:srgbClr val="FF0000"/>
                </a:solidFill>
              </a:rPr>
              <a:t>similar</a:t>
            </a:r>
            <a:r>
              <a:rPr lang="en-US" dirty="0"/>
              <a:t> results as the distillation phase.</a:t>
            </a:r>
          </a:p>
          <a:p>
            <a:pPr marL="612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A612D6-DC7A-545F-1B35-925AB879E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655" y="3463456"/>
            <a:ext cx="5105400" cy="280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BDFBD4-337C-AC92-3A34-E567B2784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628" y="4060500"/>
            <a:ext cx="660400" cy="66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7E2ACB-C313-69D4-7BA5-77EFC73A6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741" y="4214613"/>
            <a:ext cx="660400" cy="660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600CBC-3F5C-EB17-31D4-5BE58D1E3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252" y="4390700"/>
            <a:ext cx="660400" cy="66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844303-C4BA-39C4-BAB7-53EFDED4D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9624" y="5051100"/>
            <a:ext cx="660400" cy="647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B2B767-38A6-151B-8BE4-2BF31B9E2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72957">
            <a:off x="8798971" y="4929447"/>
            <a:ext cx="445444" cy="42916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581E34-7593-5B01-6C05-9B20381CA6F7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6937055" y="4866806"/>
            <a:ext cx="1278686" cy="82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620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00650-3E31-CAB1-9C42-C500BC4369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52689698-0BB7-BE4D-A8C0-0C9B085F3959}" type="slidenum">
              <a:rPr lang="de-DE" smtClean="0"/>
              <a:t>15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566A1D-9444-A7A4-88C9-EB347E5F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A98BF55-0CF9-69B2-573F-C6E76A790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687736"/>
              </p:ext>
            </p:extLst>
          </p:nvPr>
        </p:nvGraphicFramePr>
        <p:xfrm>
          <a:off x="976400" y="1962364"/>
          <a:ext cx="10239198" cy="3158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935">
                  <a:extLst>
                    <a:ext uri="{9D8B030D-6E8A-4147-A177-3AD203B41FA5}">
                      <a16:colId xmlns:a16="http://schemas.microsoft.com/office/drawing/2014/main" val="3979337719"/>
                    </a:ext>
                  </a:extLst>
                </a:gridCol>
                <a:gridCol w="1708935">
                  <a:extLst>
                    <a:ext uri="{9D8B030D-6E8A-4147-A177-3AD203B41FA5}">
                      <a16:colId xmlns:a16="http://schemas.microsoft.com/office/drawing/2014/main" val="1376877545"/>
                    </a:ext>
                  </a:extLst>
                </a:gridCol>
                <a:gridCol w="1708935">
                  <a:extLst>
                    <a:ext uri="{9D8B030D-6E8A-4147-A177-3AD203B41FA5}">
                      <a16:colId xmlns:a16="http://schemas.microsoft.com/office/drawing/2014/main" val="1296868374"/>
                    </a:ext>
                  </a:extLst>
                </a:gridCol>
                <a:gridCol w="1708935">
                  <a:extLst>
                    <a:ext uri="{9D8B030D-6E8A-4147-A177-3AD203B41FA5}">
                      <a16:colId xmlns:a16="http://schemas.microsoft.com/office/drawing/2014/main" val="4134888175"/>
                    </a:ext>
                  </a:extLst>
                </a:gridCol>
                <a:gridCol w="1708935">
                  <a:extLst>
                    <a:ext uri="{9D8B030D-6E8A-4147-A177-3AD203B41FA5}">
                      <a16:colId xmlns:a16="http://schemas.microsoft.com/office/drawing/2014/main" val="1905587369"/>
                    </a:ext>
                  </a:extLst>
                </a:gridCol>
                <a:gridCol w="1694523">
                  <a:extLst>
                    <a:ext uri="{9D8B030D-6E8A-4147-A177-3AD203B41FA5}">
                      <a16:colId xmlns:a16="http://schemas.microsoft.com/office/drawing/2014/main" val="1537635618"/>
                    </a:ext>
                  </a:extLst>
                </a:gridCol>
              </a:tblGrid>
              <a:tr h="53976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Model Level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Montserrat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Input Level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Montserrat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Dataset Level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Montserrat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121721"/>
                  </a:ext>
                </a:extLst>
              </a:tr>
              <a:tr h="91738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ABS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❎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De-noising Autoencoder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❎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Montserrat" pitchFamily="2" charset="77"/>
                        </a:rPr>
                        <a:t>SCAn</a:t>
                      </a:r>
                      <a:endParaRPr lang="en-US" sz="1800" dirty="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5877500"/>
                  </a:ext>
                </a:extLst>
              </a:tr>
              <a:tr h="91738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NAD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❎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De-trigger Autoencoder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❎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Spectral Signature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73879"/>
                  </a:ext>
                </a:extLst>
              </a:tr>
              <a:tr h="7843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Neural Cleanse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❎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STRIP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☑️</a:t>
                      </a:r>
                      <a:endParaRPr lang="en-US" sz="1800" dirty="0">
                        <a:latin typeface="Montserrat" pitchFamily="2" charset="7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SPECTRE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ontserrat" pitchFamily="2" charset="77"/>
                        </a:rPr>
                        <a:t>Partly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58917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81E9877-8006-8CAA-5A82-A23B537B5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9" y="1255813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0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598A-FA01-E979-A453-206FB79B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775" y="1422676"/>
            <a:ext cx="7192334" cy="2006324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DF0C7-E48D-F72D-4A08-AA1486D01B2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84602" y="4870038"/>
            <a:ext cx="9058681" cy="796749"/>
          </a:xfrm>
        </p:spPr>
        <p:txBody>
          <a:bodyPr/>
          <a:lstStyle/>
          <a:p>
            <a:pPr algn="ctr"/>
            <a:r>
              <a:rPr lang="en-US" dirty="0" err="1"/>
              <a:t>Github</a:t>
            </a:r>
            <a:r>
              <a:rPr lang="zh-CN" altLang="en-US" dirty="0"/>
              <a:t> </a:t>
            </a:r>
            <a:r>
              <a:rPr lang="en-US" altLang="zh-CN" dirty="0"/>
              <a:t>repo</a:t>
            </a:r>
            <a:r>
              <a:rPr lang="en-US" dirty="0"/>
              <a:t>: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liuyugeng</a:t>
            </a:r>
            <a:r>
              <a:rPr lang="en-US" dirty="0"/>
              <a:t>/</a:t>
            </a:r>
            <a:r>
              <a:rPr lang="en-US" dirty="0" err="1"/>
              <a:t>baadd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0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2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Dataset </a:t>
            </a:r>
            <a:r>
              <a:rPr lang="de-DE" dirty="0" err="1"/>
              <a:t>Distillation</a:t>
            </a:r>
            <a:endParaRPr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/>
          </p:nvPr>
        </p:nvSpPr>
        <p:spPr bwMode="auto">
          <a:xfrm>
            <a:off x="1019173" y="2294099"/>
            <a:ext cx="6721400" cy="2269800"/>
          </a:xfrm>
        </p:spPr>
        <p:txBody>
          <a:bodyPr/>
          <a:lstStyle/>
          <a:p>
            <a:pPr marL="612" indent="0">
              <a:buNone/>
              <a:defRPr/>
            </a:pPr>
            <a:r>
              <a:rPr lang="de-DE" dirty="0"/>
              <a:t>Goal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dataset</a:t>
            </a:r>
            <a:r>
              <a:rPr lang="de-DE" dirty="0"/>
              <a:t> </a:t>
            </a:r>
            <a:r>
              <a:rPr lang="de-DE" dirty="0" err="1"/>
              <a:t>distillation</a:t>
            </a:r>
            <a:r>
              <a:rPr lang="de-DE" dirty="0"/>
              <a:t>:</a:t>
            </a:r>
          </a:p>
          <a:p>
            <a:pPr marL="612" indent="0">
              <a:buNone/>
              <a:defRPr/>
            </a:pPr>
            <a:endParaRPr lang="de-DE" dirty="0"/>
          </a:p>
          <a:p>
            <a:pPr marL="612" indent="0">
              <a:buNone/>
              <a:defRPr/>
            </a:pPr>
            <a:r>
              <a:rPr lang="de-DE" dirty="0"/>
              <a:t>A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trained</a:t>
            </a:r>
            <a:r>
              <a:rPr lang="de-DE" dirty="0"/>
              <a:t> on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distilled</a:t>
            </a:r>
            <a:r>
              <a:rPr lang="de-DE" dirty="0"/>
              <a:t> </a:t>
            </a:r>
            <a:r>
              <a:rPr lang="de-DE" dirty="0" err="1"/>
              <a:t>dataset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attain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comparable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performance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trained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original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dataset</a:t>
            </a:r>
            <a:r>
              <a:rPr lang="de-DE" dirty="0"/>
              <a:t>.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B25FA-88C5-84F0-8104-11952E956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740573" y="1923400"/>
            <a:ext cx="3898489" cy="27825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8BA518-545C-E511-6502-C4EEE84AC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740573" y="1923400"/>
            <a:ext cx="3898489" cy="2782599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3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Motivation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2"/>
          </p:nvPr>
        </p:nvSpPr>
        <p:spPr bwMode="auto">
          <a:xfrm>
            <a:off x="1019174" y="1159200"/>
            <a:ext cx="6338556" cy="4608513"/>
          </a:xfrm>
        </p:spPr>
        <p:txBody>
          <a:bodyPr>
            <a:normAutofit/>
          </a:bodyPr>
          <a:lstStyle/>
          <a:p>
            <a:pPr marL="612" indent="0">
              <a:lnSpc>
                <a:spcPct val="120000"/>
              </a:lnSpc>
              <a:buNone/>
              <a:defRPr/>
            </a:pPr>
            <a:r>
              <a:rPr lang="en-US" dirty="0"/>
              <a:t>Dataset distillation is a </a:t>
            </a:r>
            <a:r>
              <a:rPr lang="en-US" dirty="0">
                <a:solidFill>
                  <a:srgbClr val="FF0000"/>
                </a:solidFill>
              </a:rPr>
              <a:t>mixed blessing</a:t>
            </a:r>
            <a:r>
              <a:rPr lang="en-US" dirty="0"/>
              <a:t>.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It is a </a:t>
            </a:r>
            <a:r>
              <a:rPr lang="en-US" dirty="0">
                <a:solidFill>
                  <a:schemeClr val="accent3"/>
                </a:solidFill>
              </a:rPr>
              <a:t>DNN model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vulnerable to the security and privacy attacks.</a:t>
            </a:r>
            <a:endParaRPr lang="en-US" dirty="0"/>
          </a:p>
          <a:p>
            <a:pPr>
              <a:lnSpc>
                <a:spcPct val="120000"/>
              </a:lnSpc>
              <a:defRPr/>
            </a:pPr>
            <a:endParaRPr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026340E-D68E-66B5-0AC7-799E0B8B444D}"/>
              </a:ext>
            </a:extLst>
          </p:cNvPr>
          <p:cNvSpPr/>
          <p:nvPr/>
        </p:nvSpPr>
        <p:spPr>
          <a:xfrm>
            <a:off x="10009858" y="1762195"/>
            <a:ext cx="869245" cy="1092716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4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Motivation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2"/>
          </p:nvPr>
        </p:nvSpPr>
        <p:spPr bwMode="auto">
          <a:xfrm>
            <a:off x="1019174" y="1159200"/>
            <a:ext cx="6338556" cy="4608513"/>
          </a:xfrm>
        </p:spPr>
        <p:txBody>
          <a:bodyPr>
            <a:normAutofit/>
          </a:bodyPr>
          <a:lstStyle/>
          <a:p>
            <a:pPr marL="612" indent="0">
              <a:lnSpc>
                <a:spcPct val="120000"/>
              </a:lnSpc>
              <a:buNone/>
              <a:defRPr/>
            </a:pPr>
            <a:r>
              <a:rPr lang="en-US" dirty="0"/>
              <a:t>Dataset distillation is a </a:t>
            </a:r>
            <a:r>
              <a:rPr lang="en-US" dirty="0">
                <a:solidFill>
                  <a:srgbClr val="FF0000"/>
                </a:solidFill>
              </a:rPr>
              <a:t>mixed blessing</a:t>
            </a:r>
            <a:r>
              <a:rPr lang="en-US" dirty="0"/>
              <a:t>.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It is a </a:t>
            </a:r>
            <a:r>
              <a:rPr lang="en-US" dirty="0">
                <a:solidFill>
                  <a:schemeClr val="accent3"/>
                </a:solidFill>
              </a:rPr>
              <a:t>DNN model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vulnerable to the security and privacy attacks.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It cannot be distinguished by </a:t>
            </a:r>
            <a:r>
              <a:rPr lang="en-US" dirty="0">
                <a:solidFill>
                  <a:schemeClr val="accent3"/>
                </a:solidFill>
              </a:rPr>
              <a:t>naked eyes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/>
          </a:p>
          <a:p>
            <a:pPr>
              <a:lnSpc>
                <a:spcPct val="120000"/>
              </a:lnSpc>
              <a:defRPr/>
            </a:pPr>
            <a:endParaRPr lang="en-US" dirty="0"/>
          </a:p>
          <a:p>
            <a:pPr>
              <a:lnSpc>
                <a:spcPct val="120000"/>
              </a:lnSpc>
              <a:defRPr/>
            </a:pPr>
            <a:endParaRPr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2B5ED-D368-EFF3-A15A-5FA1893E8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390" y="2012584"/>
            <a:ext cx="2598571" cy="2598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C4D29A-55BC-7601-291F-C6C132B910AE}"/>
              </a:ext>
            </a:extLst>
          </p:cNvPr>
          <p:cNvSpPr txBox="1"/>
          <p:nvPr/>
        </p:nvSpPr>
        <p:spPr>
          <a:xfrm>
            <a:off x="8069511" y="4752753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tserrat" pitchFamily="2" charset="77"/>
              </a:rPr>
              <a:t>CIFAR10 distilled image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2A8EAC-CE86-1A40-F396-7EFD7DE9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390" y="1982636"/>
            <a:ext cx="2598571" cy="262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4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52689698-0BB7-BE4D-A8C0-0C9B085F3959}" type="slidenum">
              <a:rPr lang="de-DE"/>
              <a:t>5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Motivation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2"/>
          </p:nvPr>
        </p:nvSpPr>
        <p:spPr bwMode="auto">
          <a:xfrm>
            <a:off x="1019174" y="1159200"/>
            <a:ext cx="10153650" cy="4608513"/>
          </a:xfrm>
        </p:spPr>
        <p:txBody>
          <a:bodyPr>
            <a:normAutofit/>
          </a:bodyPr>
          <a:lstStyle/>
          <a:p>
            <a:pPr marL="612" indent="0">
              <a:lnSpc>
                <a:spcPct val="120000"/>
              </a:lnSpc>
              <a:buNone/>
              <a:defRPr/>
            </a:pPr>
            <a:r>
              <a:rPr lang="en-US" dirty="0"/>
              <a:t>Classic backdoor attacks cannot be directly applied to the </a:t>
            </a:r>
            <a:r>
              <a:rPr lang="en-US" dirty="0">
                <a:solidFill>
                  <a:schemeClr val="tx1"/>
                </a:solidFill>
              </a:rPr>
              <a:t>distilled datasets</a:t>
            </a:r>
            <a:r>
              <a:rPr lang="en-US" dirty="0"/>
              <a:t>.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Distilled datasets are too </a:t>
            </a:r>
            <a:r>
              <a:rPr lang="en-US" dirty="0">
                <a:solidFill>
                  <a:srgbClr val="FF0000"/>
                </a:solidFill>
              </a:rPr>
              <a:t>small </a:t>
            </a:r>
            <a:r>
              <a:rPr lang="en-US" dirty="0">
                <a:solidFill>
                  <a:schemeClr val="tx1"/>
                </a:solidFill>
              </a:rPr>
              <a:t>to launch such attacks</a:t>
            </a:r>
            <a:r>
              <a:rPr lang="en-US" dirty="0"/>
              <a:t>.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Human </a:t>
            </a:r>
            <a:r>
              <a:rPr lang="en-US" dirty="0">
                <a:solidFill>
                  <a:schemeClr val="tx1"/>
                </a:solidFill>
              </a:rPr>
              <a:t>inspection </a:t>
            </a:r>
            <a:r>
              <a:rPr lang="en-US" dirty="0"/>
              <a:t>can </a:t>
            </a:r>
            <a:r>
              <a:rPr lang="en-US" dirty="0">
                <a:solidFill>
                  <a:schemeClr val="accent3"/>
                </a:solidFill>
              </a:rPr>
              <a:t>quickly mitigate </a:t>
            </a:r>
            <a:r>
              <a:rPr lang="en-US" dirty="0"/>
              <a:t>such attacks.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endParaRPr lang="en-US" dirty="0"/>
          </a:p>
          <a:p>
            <a:pPr>
              <a:lnSpc>
                <a:spcPct val="120000"/>
              </a:lnSpc>
              <a:defRPr/>
            </a:pPr>
            <a:endParaRPr lang="en-US" dirty="0"/>
          </a:p>
          <a:p>
            <a:pPr>
              <a:lnSpc>
                <a:spcPct val="120000"/>
              </a:lnSpc>
              <a:defRPr/>
            </a:pPr>
            <a:endParaRPr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214E14C-B87A-1080-647B-06C89455D60A}"/>
              </a:ext>
            </a:extLst>
          </p:cNvPr>
          <p:cNvSpPr/>
          <p:nvPr/>
        </p:nvSpPr>
        <p:spPr>
          <a:xfrm>
            <a:off x="891408" y="2571107"/>
            <a:ext cx="10409181" cy="1715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"/>
              </a:rPr>
              <a:t>Is it possible to inject triggers into a distilled dataset and launch backdoor attacks on the downstream model?</a:t>
            </a:r>
          </a:p>
        </p:txBody>
      </p:sp>
    </p:spTree>
    <p:extLst>
      <p:ext uri="{BB962C8B-B14F-4D97-AF65-F5344CB8AC3E}">
        <p14:creationId xmlns:p14="http://schemas.microsoft.com/office/powerpoint/2010/main" val="366665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28C93899-2BE0-8DB6-04FA-6E3676E996F0}"/>
              </a:ext>
            </a:extLst>
          </p:cNvPr>
          <p:cNvSpPr txBox="1">
            <a:spLocks/>
          </p:cNvSpPr>
          <p:nvPr/>
        </p:nvSpPr>
        <p:spPr bwMode="auto">
          <a:xfrm>
            <a:off x="1019174" y="1159200"/>
            <a:ext cx="6338556" cy="4608513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1pPr>
            <a:lvl2pPr marL="54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2pPr>
            <a:lvl3pPr marL="90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3pPr>
            <a:lvl4pPr marL="126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4pPr>
            <a:lvl5pPr marL="162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>
                <a:solidFill>
                  <a:schemeClr val="tx1"/>
                </a:solidFill>
                <a:latin typeface="Montserrat Medium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2" indent="0">
              <a:lnSpc>
                <a:spcPct val="120000"/>
              </a:lnSpc>
              <a:buFont typeface="Arial"/>
              <a:buNone/>
              <a:defRPr/>
            </a:pPr>
            <a:r>
              <a:rPr lang="en-US" dirty="0"/>
              <a:t>We envision the attacker as the </a:t>
            </a:r>
            <a:r>
              <a:rPr lang="en-US" dirty="0">
                <a:solidFill>
                  <a:srgbClr val="FF0000"/>
                </a:solidFill>
              </a:rPr>
              <a:t>malicious dataset distillation service provider</a:t>
            </a:r>
            <a:r>
              <a:rPr lang="en-US" dirty="0"/>
              <a:t>.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The victim </a:t>
            </a:r>
            <a:r>
              <a:rPr lang="en-US" dirty="0">
                <a:solidFill>
                  <a:srgbClr val="FF0000"/>
                </a:solidFill>
                <a:latin typeface="Montserrat" pitchFamily="2" charset="77"/>
              </a:rPr>
              <a:t>commissions 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to distill a specific dataset.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The victim </a:t>
            </a:r>
            <a:r>
              <a:rPr lang="en-US" dirty="0">
                <a:solidFill>
                  <a:srgbClr val="FF0000"/>
                </a:solidFill>
                <a:latin typeface="Montserrat" pitchFamily="2" charset="77"/>
              </a:rPr>
              <a:t>purchases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 a synthesized dataset to reduce the cost.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00650-3E31-CAB1-9C42-C500BC4369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52689698-0BB7-BE4D-A8C0-0C9B085F3959}" type="slidenum">
              <a:rPr lang="de-DE" smtClean="0"/>
              <a:t>6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566A1D-9444-A7A4-88C9-EB347E5F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Scenarios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751389-378B-EAB4-8903-1EEFC9F3C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723429" y="1899355"/>
            <a:ext cx="3898489" cy="2782599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158350-FEDF-F20C-5224-26405F3183E0}"/>
              </a:ext>
            </a:extLst>
          </p:cNvPr>
          <p:cNvSpPr/>
          <p:nvPr/>
        </p:nvSpPr>
        <p:spPr bwMode="auto">
          <a:xfrm>
            <a:off x="8031480" y="1899355"/>
            <a:ext cx="3749040" cy="1827693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6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00650-3E31-CAB1-9C42-C500BC4369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52689698-0BB7-BE4D-A8C0-0C9B085F3959}" type="slidenum">
              <a:rPr lang="de-DE" smtClean="0"/>
              <a:t>7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566A1D-9444-A7A4-88C9-EB347E5F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NAIVEATTACK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3C8E62-06DE-D689-FFDE-8FF0F15BF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732" y="1694919"/>
            <a:ext cx="9618533" cy="346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1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00650-3E31-CAB1-9C42-C500BC4369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52689698-0BB7-BE4D-A8C0-0C9B085F3959}" type="slidenum">
              <a:rPr lang="de-DE" smtClean="0"/>
              <a:t>8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566A1D-9444-A7A4-88C9-EB347E5F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DOORPING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959553-48E6-9801-E9FD-47FCA51A2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133" y="2043424"/>
            <a:ext cx="7772400" cy="2210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C8872E-76ED-764B-00A6-BC42230C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746" y="1768187"/>
            <a:ext cx="2781300" cy="3467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4A97EE-1EEA-19A4-A503-67187700A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287" y="3019137"/>
            <a:ext cx="2945246" cy="4702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FA1898-6642-BB67-5606-C040B2446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2424" y="1980774"/>
            <a:ext cx="1930400" cy="29464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2EE8F4-2CBD-1E68-098C-44E4F54782A0}"/>
              </a:ext>
            </a:extLst>
          </p:cNvPr>
          <p:cNvCxnSpPr/>
          <p:nvPr/>
        </p:nvCxnSpPr>
        <p:spPr>
          <a:xfrm>
            <a:off x="3439391" y="3489386"/>
            <a:ext cx="6338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B8392F-441C-7053-A0B7-A9F458BE5CC5}"/>
              </a:ext>
            </a:extLst>
          </p:cNvPr>
          <p:cNvCxnSpPr>
            <a:cxnSpLocks/>
          </p:cNvCxnSpPr>
          <p:nvPr/>
        </p:nvCxnSpPr>
        <p:spPr>
          <a:xfrm>
            <a:off x="5589442" y="3508437"/>
            <a:ext cx="6338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F15FA7-7B4F-2CA8-86F8-6FCB73EE154F}"/>
              </a:ext>
            </a:extLst>
          </p:cNvPr>
          <p:cNvCxnSpPr>
            <a:cxnSpLocks/>
          </p:cNvCxnSpPr>
          <p:nvPr/>
        </p:nvCxnSpPr>
        <p:spPr>
          <a:xfrm>
            <a:off x="4842164" y="2421082"/>
            <a:ext cx="0" cy="3221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FBBC2D9-E5E6-2C9C-45F4-6580C6EE3749}"/>
              </a:ext>
            </a:extLst>
          </p:cNvPr>
          <p:cNvCxnSpPr>
            <a:cxnSpLocks/>
          </p:cNvCxnSpPr>
          <p:nvPr/>
        </p:nvCxnSpPr>
        <p:spPr>
          <a:xfrm>
            <a:off x="4838701" y="4253467"/>
            <a:ext cx="3463" cy="3497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DEC2CA0-6332-D2BB-66EA-48E29A07F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2524" y="3472056"/>
            <a:ext cx="2945246" cy="845049"/>
          </a:xfrm>
          <a:prstGeom prst="rect">
            <a:avLst/>
          </a:prstGeom>
        </p:spPr>
      </p:pic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1E23FF5C-F517-2D98-4C82-DD9B3A0BDDFD}"/>
              </a:ext>
            </a:extLst>
          </p:cNvPr>
          <p:cNvCxnSpPr>
            <a:cxnSpLocks/>
          </p:cNvCxnSpPr>
          <p:nvPr/>
        </p:nvCxnSpPr>
        <p:spPr>
          <a:xfrm rot="10800000">
            <a:off x="2483428" y="4082126"/>
            <a:ext cx="2021319" cy="845050"/>
          </a:xfrm>
          <a:prstGeom prst="bentConnector3">
            <a:avLst>
              <a:gd name="adj1" fmla="val 99864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23A9785-3C07-991D-2753-87922BDF5542}"/>
              </a:ext>
            </a:extLst>
          </p:cNvPr>
          <p:cNvCxnSpPr>
            <a:cxnSpLocks/>
          </p:cNvCxnSpPr>
          <p:nvPr/>
        </p:nvCxnSpPr>
        <p:spPr>
          <a:xfrm>
            <a:off x="9390207" y="3357607"/>
            <a:ext cx="310571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3F972453-273A-3BB7-1442-732598F415AE}"/>
              </a:ext>
            </a:extLst>
          </p:cNvPr>
          <p:cNvCxnSpPr>
            <a:cxnSpLocks/>
          </p:cNvCxnSpPr>
          <p:nvPr/>
        </p:nvCxnSpPr>
        <p:spPr>
          <a:xfrm rot="5400000">
            <a:off x="8779856" y="3639227"/>
            <a:ext cx="905801" cy="314902"/>
          </a:xfrm>
          <a:prstGeom prst="bentConnector3">
            <a:avLst>
              <a:gd name="adj1" fmla="val 9837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29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00650-3E31-CAB1-9C42-C500BC4369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52689698-0BB7-BE4D-A8C0-0C9B085F3959}" type="slidenum">
              <a:rPr lang="de-DE" smtClean="0"/>
              <a:t>9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566A1D-9444-A7A4-88C9-EB347E5F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Settings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3B6EAC9-C80E-9CCC-4FC3-C9C30380EDD1}"/>
              </a:ext>
            </a:extLst>
          </p:cNvPr>
          <p:cNvSpPr txBox="1">
            <a:spLocks/>
          </p:cNvSpPr>
          <p:nvPr/>
        </p:nvSpPr>
        <p:spPr>
          <a:xfrm>
            <a:off x="1019174" y="1159200"/>
            <a:ext cx="10153650" cy="4608513"/>
          </a:xfrm>
          <a:prstGeom prst="rect">
            <a:avLst/>
          </a:prstGeom>
        </p:spPr>
        <p:txBody>
          <a:bodyPr/>
          <a:lstStyle>
            <a:lvl1pPr marL="18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1pPr>
            <a:lvl2pPr marL="54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2pPr>
            <a:lvl3pPr marL="90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3pPr>
            <a:lvl4pPr marL="126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4pPr>
            <a:lvl5pPr marL="1620000" indent="-179388" algn="l" defTabSz="9144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rgbClr val="2B2B2B"/>
                </a:solidFill>
                <a:latin typeface="Montserra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>
                <a:solidFill>
                  <a:schemeClr val="tx1"/>
                </a:solidFill>
                <a:latin typeface="Montserrat Medium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Dataset distillation technique.</a:t>
            </a:r>
          </a:p>
          <a:p>
            <a:pPr lvl="1"/>
            <a:r>
              <a:rPr lang="en-US" i="1" dirty="0"/>
              <a:t>Dataset distillation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DD</a:t>
            </a:r>
            <a:r>
              <a:rPr lang="en-US" dirty="0"/>
              <a:t>).</a:t>
            </a:r>
          </a:p>
          <a:p>
            <a:pPr lvl="1"/>
            <a:r>
              <a:rPr lang="en-US" i="1" dirty="0"/>
              <a:t>Dataset condensation with gradient matching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DC</a:t>
            </a:r>
            <a:r>
              <a:rPr lang="en-US" dirty="0"/>
              <a:t>).</a:t>
            </a:r>
          </a:p>
          <a:p>
            <a:pPr marL="612" indent="0">
              <a:buNone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Upstream</a:t>
            </a:r>
            <a:r>
              <a:rPr lang="zh-CN" altLang="en-US" dirty="0"/>
              <a:t> </a:t>
            </a:r>
            <a:r>
              <a:rPr lang="en-US" altLang="zh-CN" dirty="0"/>
              <a:t>models.</a:t>
            </a:r>
          </a:p>
          <a:p>
            <a:pPr lvl="1"/>
            <a:r>
              <a:rPr lang="en-US" dirty="0" err="1"/>
              <a:t>AlexNet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ConvNet</a:t>
            </a:r>
            <a:r>
              <a:rPr lang="en-US" dirty="0"/>
              <a:t>.</a:t>
            </a:r>
          </a:p>
          <a:p>
            <a:pPr marL="612" indent="0">
              <a:buNone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Evaluation metrics.</a:t>
            </a:r>
          </a:p>
          <a:p>
            <a:pPr lvl="1"/>
            <a:r>
              <a:rPr lang="en-US" dirty="0"/>
              <a:t>Attack success rate (</a:t>
            </a:r>
            <a:r>
              <a:rPr lang="en-US" dirty="0">
                <a:solidFill>
                  <a:srgbClr val="FF0000"/>
                </a:solidFill>
              </a:rPr>
              <a:t>ASR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Clean test accuracy (</a:t>
            </a:r>
            <a:r>
              <a:rPr lang="en-US" dirty="0">
                <a:solidFill>
                  <a:srgbClr val="FF0000"/>
                </a:solidFill>
              </a:rPr>
              <a:t>CTA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12179070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- light">
  <a:themeElements>
    <a:clrScheme name="CISPA Colors">
      <a:dk1>
        <a:srgbClr val="2B2B2B"/>
      </a:dk1>
      <a:lt1>
        <a:srgbClr val="FFFFFF"/>
      </a:lt1>
      <a:dk2>
        <a:srgbClr val="99D7E7"/>
      </a:dk2>
      <a:lt2>
        <a:srgbClr val="D5ECF6"/>
      </a:lt2>
      <a:accent1>
        <a:srgbClr val="002864"/>
      </a:accent1>
      <a:accent2>
        <a:srgbClr val="018DCA"/>
      </a:accent2>
      <a:accent3>
        <a:srgbClr val="EB3300"/>
      </a:accent3>
      <a:accent4>
        <a:srgbClr val="008040"/>
      </a:accent4>
      <a:accent5>
        <a:srgbClr val="FFC600"/>
      </a:accent5>
      <a:accent6>
        <a:srgbClr val="FF7F32"/>
      </a:accent6>
      <a:hlink>
        <a:srgbClr val="009CC3"/>
      </a:hlink>
      <a:folHlink>
        <a:srgbClr val="009CC3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ster - dark">
  <a:themeElements>
    <a:clrScheme name="CISPA Colors">
      <a:dk1>
        <a:srgbClr val="2B2B2B"/>
      </a:dk1>
      <a:lt1>
        <a:srgbClr val="FFFFFF"/>
      </a:lt1>
      <a:dk2>
        <a:srgbClr val="99D7E7"/>
      </a:dk2>
      <a:lt2>
        <a:srgbClr val="D5ECF6"/>
      </a:lt2>
      <a:accent1>
        <a:srgbClr val="002864"/>
      </a:accent1>
      <a:accent2>
        <a:srgbClr val="018DCA"/>
      </a:accent2>
      <a:accent3>
        <a:srgbClr val="EB3300"/>
      </a:accent3>
      <a:accent4>
        <a:srgbClr val="008040"/>
      </a:accent4>
      <a:accent5>
        <a:srgbClr val="FFC600"/>
      </a:accent5>
      <a:accent6>
        <a:srgbClr val="FF7F32"/>
      </a:accent6>
      <a:hlink>
        <a:srgbClr val="00C8FF"/>
      </a:hlink>
      <a:folHlink>
        <a:srgbClr val="E8E8E8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9045</TotalTime>
  <Words>481</Words>
  <Application>Microsoft Macintosh PowerPoint</Application>
  <DocSecurity>0</DocSecurity>
  <PresentationFormat>Widescreen</PresentationFormat>
  <Paragraphs>184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Montserrat Medium</vt:lpstr>
      <vt:lpstr>Calibri</vt:lpstr>
      <vt:lpstr>Montserrat ExtraBold</vt:lpstr>
      <vt:lpstr>Montserrat</vt:lpstr>
      <vt:lpstr>Courier New</vt:lpstr>
      <vt:lpstr>Arial</vt:lpstr>
      <vt:lpstr>DengXian</vt:lpstr>
      <vt:lpstr>Montserrat SemiBold</vt:lpstr>
      <vt:lpstr>Master - light</vt:lpstr>
      <vt:lpstr>1_Master - dark</vt:lpstr>
      <vt:lpstr>Backdoor Attacks Against Dataset Distillation</vt:lpstr>
      <vt:lpstr>Dataset Distillation</vt:lpstr>
      <vt:lpstr>Motivation</vt:lpstr>
      <vt:lpstr>Motivation</vt:lpstr>
      <vt:lpstr>Motivation</vt:lpstr>
      <vt:lpstr>Attack Scenarios</vt:lpstr>
      <vt:lpstr>NAIVEATTACK</vt:lpstr>
      <vt:lpstr>DOORPING</vt:lpstr>
      <vt:lpstr>Experiment Settings</vt:lpstr>
      <vt:lpstr>Experiment Results</vt:lpstr>
      <vt:lpstr>Experiment Results</vt:lpstr>
      <vt:lpstr>Effectiveness on Complex Datasets</vt:lpstr>
      <vt:lpstr>Effectiveness on Cross Architectures</vt:lpstr>
      <vt:lpstr>Trigger Trajectory</vt:lpstr>
      <vt:lpstr>Defenses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CISPA Presentation</dc:title>
  <dc:subject/>
  <dc:creator>CISPA</dc:creator>
  <cp:keywords/>
  <dc:description/>
  <cp:lastModifiedBy>Yugeng Liu</cp:lastModifiedBy>
  <cp:revision>236</cp:revision>
  <dcterms:created xsi:type="dcterms:W3CDTF">2022-01-04T09:49:29Z</dcterms:created>
  <dcterms:modified xsi:type="dcterms:W3CDTF">2023-11-30T14:13:09Z</dcterms:modified>
  <cp:category/>
  <dc:identifier/>
  <cp:contentStatus/>
  <dc:language/>
  <cp:version/>
</cp:coreProperties>
</file>