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3" r:id="rId2"/>
    <p:sldId id="257" r:id="rId3"/>
    <p:sldId id="259" r:id="rId4"/>
    <p:sldId id="469" r:id="rId5"/>
    <p:sldId id="491" r:id="rId6"/>
    <p:sldId id="263" r:id="rId7"/>
    <p:sldId id="475" r:id="rId8"/>
    <p:sldId id="476" r:id="rId9"/>
    <p:sldId id="477" r:id="rId10"/>
    <p:sldId id="289" r:id="rId11"/>
    <p:sldId id="486" r:id="rId12"/>
    <p:sldId id="479" r:id="rId13"/>
    <p:sldId id="487" r:id="rId14"/>
    <p:sldId id="290" r:id="rId15"/>
    <p:sldId id="480" r:id="rId16"/>
    <p:sldId id="478" r:id="rId17"/>
    <p:sldId id="293" r:id="rId18"/>
    <p:sldId id="496" r:id="rId19"/>
    <p:sldId id="295" r:id="rId20"/>
    <p:sldId id="297" r:id="rId21"/>
    <p:sldId id="301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68"/>
    <p:restoredTop sz="96197"/>
  </p:normalViewPr>
  <p:slideViewPr>
    <p:cSldViewPr snapToGrid="0" snapToObjects="1">
      <p:cViewPr varScale="1">
        <p:scale>
          <a:sx n="124" d="100"/>
          <a:sy n="124" d="100"/>
        </p:scale>
        <p:origin x="400" y="16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83FDF-F581-CB4D-BAAA-2812378C203D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B6AAB-6758-CA47-9CA7-921FE9BC8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9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3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4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4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4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8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4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6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3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057B-6E54-0446-85D7-A0360AA5A2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0C-0C45-F00B-64E4-240F3ECA6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61882-0A7C-CA4E-23D7-A8ADD8E30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09-1933-19AC-7281-2EA09E5B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79F7-BC89-CA6E-4413-44DD58F6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0E4C-516C-237E-C0C2-99F7E460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EE08-1574-D0B5-49D0-030D90A5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1C95B-44B5-ABE4-0132-7FCA7F38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B200-B570-9DE5-0BA5-40A99FFA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19E3-4EE5-266F-E34B-674AC711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B4A3-B79D-D137-5175-275A5076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DFE76-26DF-0866-E054-C55D7C4D7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022F7-61CE-9E4A-D607-013EFA58E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D1E5-ED6D-C37A-AA17-E5A903D1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5D9AA-1753-7F7D-CEED-E08D6AA8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573CC-010D-3358-2C74-A668F750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1AB9-5BC9-8923-A3A8-17526932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4FA3-2D53-4104-3C6C-9EDCF395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1AB0E-6A1A-E229-E89C-B7B58990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5897-91E0-A00C-6B00-CD426F59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8FCD-3CCA-AADA-CA60-48EA2464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9FF2-431D-3BDE-EFC5-7A30BB62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919A6-338E-CC04-F1B6-FBBBCCA8A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C3D52-CD5C-07AC-1726-EBE92B0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0970A-7849-C1C4-743A-D5B38F3C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77ED6-A221-AD71-DE77-00CB92D3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3664-4718-727F-A65B-7EC96BF4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1E72-D9B9-152E-8A82-56D41A2FF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774EF-DE55-4EEE-9E00-CBA5DAB9D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DFFDF-128E-01E2-1C14-CADE08C5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AA1-75C6-C0D0-266B-9236C0CF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EA03-2A24-F42D-42CA-E7411E29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8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4796-FB29-971B-3616-EE4CB7F9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DE2FB-E5E3-D8E2-FA48-62355DF83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70ED4-88D5-6978-C308-AFA04835E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BDDB7-DEF5-194C-6196-F316E0815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AF9AB-122C-365E-A0C9-338F297E2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9A808-C78B-1B53-6E45-1411F212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BF5A2-3B22-22DB-8F07-561E4710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DEED7-CD3C-7837-75BB-7D4FE7B8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1B5B-4083-C8E8-50CD-FF67E8B4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A2EE6-196A-8732-59D6-B4ACBDA1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19E5E-03F5-9794-805F-7BC508CF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B26FF-76DB-0097-F8EB-553C417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F71C4-F8D6-0DFF-DA9C-4B566A49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01D64-9D17-E542-1C6B-AD992AB8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F9D8-9DD5-2585-CB44-04253527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C7CE-4217-1E2F-7164-25A0233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5103-3D1D-A939-0AF6-BB619E32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8B6AC-C771-694C-EEF1-0EFC0587A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B183A-9D9C-F733-4031-5B3A8DB5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40E1C-32BD-FA3B-A1AD-2FC330C2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16C8-DF91-8965-3E66-421CE82A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7FDF-4136-FA2B-EEBF-FA946099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5A92C-EB22-88DF-0DCC-6CC956BA9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7CE25-12B3-5261-CF9C-8C22086D1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7B818-D29B-FD93-B813-FCECC370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284BE-CF4F-355F-860C-4B8B8612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213D6-662A-E706-6DD7-B4D8A7F4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48DD2-BA9B-6ED7-60E3-35C1D2F2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193C-951D-74A9-D44B-55162D7DF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1F764-D438-8D71-6E59-41CEBD3B6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DBA3-6F7A-0A4C-BC66-6D114A78207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BA85-9DCD-CD65-ABC1-EE26D050D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DF86-7AF7-B89F-40D1-D8A0A6C60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12C8-9D86-AD4A-8B29-3CE3218A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57E5-280E-674A-8846-BD5EB0CAF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0320"/>
            <a:ext cx="12192000" cy="289000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Bahnschrift" panose="020B0502040204020203" pitchFamily="34" charset="0"/>
              </a:rPr>
              <a:t>ML-DOCTOR: Holistic Risk Assessment of Inference Attacks Against Machine Learning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404A-A3DD-0946-AB3E-D1FE7B517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2543929"/>
          </a:xfrm>
        </p:spPr>
        <p:txBody>
          <a:bodyPr>
            <a:normAutofit/>
          </a:bodyPr>
          <a:lstStyle/>
          <a:p>
            <a:r>
              <a:rPr lang="en-US" b="1" dirty="0" err="1"/>
              <a:t>Yugeng</a:t>
            </a:r>
            <a:r>
              <a:rPr lang="en-US" b="1" dirty="0"/>
              <a:t> Liu</a:t>
            </a:r>
            <a:r>
              <a:rPr lang="en-US" baseline="30000" dirty="0"/>
              <a:t>1</a:t>
            </a:r>
            <a:r>
              <a:rPr lang="en-US" dirty="0"/>
              <a:t>, Rui Wen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Xinlei</a:t>
            </a:r>
            <a:r>
              <a:rPr lang="en-US" dirty="0"/>
              <a:t> He</a:t>
            </a:r>
            <a:r>
              <a:rPr lang="en-US" baseline="30000" dirty="0"/>
              <a:t>1</a:t>
            </a:r>
            <a:r>
              <a:rPr lang="en-US" dirty="0"/>
              <a:t>, Ahmed Salem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Zhikun</a:t>
            </a:r>
            <a:r>
              <a:rPr lang="en-US" dirty="0"/>
              <a:t> Zhang</a:t>
            </a:r>
            <a:r>
              <a:rPr lang="en-US" baseline="30000" dirty="0"/>
              <a:t>1</a:t>
            </a:r>
            <a:r>
              <a:rPr lang="en-US" dirty="0"/>
              <a:t>,</a:t>
            </a:r>
          </a:p>
          <a:p>
            <a:r>
              <a:rPr lang="en-US" dirty="0"/>
              <a:t>Michael Backes</a:t>
            </a:r>
            <a:r>
              <a:rPr lang="en-US" baseline="30000" dirty="0"/>
              <a:t>1</a:t>
            </a:r>
            <a:r>
              <a:rPr lang="en-US" dirty="0"/>
              <a:t>, Emiliano De Cristofaro</a:t>
            </a:r>
            <a:r>
              <a:rPr lang="en-US" baseline="30000" dirty="0"/>
              <a:t>2</a:t>
            </a:r>
            <a:r>
              <a:rPr lang="en-US" dirty="0"/>
              <a:t>, Mario Fritz</a:t>
            </a:r>
            <a:r>
              <a:rPr lang="en-US" baseline="30000" dirty="0"/>
              <a:t>1</a:t>
            </a:r>
            <a:r>
              <a:rPr lang="en-US" dirty="0"/>
              <a:t>, Yang Zhang</a:t>
            </a:r>
            <a:r>
              <a:rPr lang="en-US" baseline="30000" dirty="0"/>
              <a:t>1</a:t>
            </a:r>
            <a:endParaRPr lang="en-US" dirty="0"/>
          </a:p>
          <a:p>
            <a:endParaRPr lang="en-US" dirty="0"/>
          </a:p>
          <a:p>
            <a:r>
              <a:rPr lang="en-US" i="1" baseline="30000" dirty="0"/>
              <a:t>1</a:t>
            </a:r>
            <a:r>
              <a:rPr lang="en-US" i="1" dirty="0"/>
              <a:t>CISPA Helmholtz Center for Information Security</a:t>
            </a:r>
          </a:p>
          <a:p>
            <a:r>
              <a:rPr lang="en-US" i="1" baseline="30000" dirty="0"/>
              <a:t>2</a:t>
            </a:r>
            <a:r>
              <a:rPr lang="en-US" i="1" dirty="0"/>
              <a:t>UCL &amp; Alan Turing Institute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F5E8B9-46F5-BC4F-9AD2-1EE677FA4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517" y="5556780"/>
            <a:ext cx="2793167" cy="68126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9CFFA12-CA92-4944-AE91-7D1D1C24C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318" y="5556780"/>
            <a:ext cx="2793167" cy="8309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3378B-BA2A-BC4A-ABA6-14EAA903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RQ1: What is the impact of dataset complexity on different attacks?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18D9F9-CC97-1345-9B53-F908C04B29CB}"/>
              </a:ext>
            </a:extLst>
          </p:cNvPr>
          <p:cNvSpPr/>
          <p:nvPr/>
        </p:nvSpPr>
        <p:spPr>
          <a:xfrm>
            <a:off x="838200" y="2277900"/>
            <a:ext cx="10515600" cy="4213046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E4889-9265-5A42-AB18-9970DA45A0D4}"/>
              </a:ext>
            </a:extLst>
          </p:cNvPr>
          <p:cNvSpPr/>
          <p:nvPr/>
        </p:nvSpPr>
        <p:spPr>
          <a:xfrm>
            <a:off x="838200" y="2381418"/>
            <a:ext cx="10515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Overall, the complexity of the dataset does have a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significant</a:t>
            </a:r>
            <a:r>
              <a:rPr lang="en-US" sz="3200" dirty="0">
                <a:solidFill>
                  <a:schemeClr val="bg1"/>
                </a:solidFill>
              </a:rPr>
              <a:t> effect on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MemInf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ModInv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More complex datasets lead to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better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MemInf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 but worse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 performance.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There is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no strong influence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of dataset complexity on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AttrInf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DDE0B-30D8-BA48-A446-5CC2A953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RQ2: What is the impact of overfitting on different attacks?</a:t>
            </a:r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r>
              <a:rPr lang="en-US" sz="3200" dirty="0"/>
              <a:t>Quantify overfitting:</a:t>
            </a:r>
          </a:p>
          <a:p>
            <a:pPr marL="0" indent="0" algn="just">
              <a:buNone/>
            </a:pPr>
            <a:endParaRPr lang="en-US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/>
              <a:t>Overfitting level = training acc – testing acc.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/>
              <a:t>The number of epochs used to train the target model.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4AAB2-426D-E945-9173-B99654F886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BD45C-8067-7745-B44E-B66E898C08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9341D-38B9-6C42-B1AB-A62CF0A6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RQ2: What is the impact of overfitting on different attacks?</a:t>
            </a:r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4AAB2-426D-E945-9173-B99654F886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BD45C-8067-7745-B44E-B66E898C08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9341D-38B9-6C42-B1AB-A62CF0A6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883BF-CB8B-C741-8EC3-282A204E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10" y="2278993"/>
            <a:ext cx="9523379" cy="2300014"/>
          </a:xfrm>
          <a:prstGeom prst="rect">
            <a:avLst/>
          </a:prstGeom>
        </p:spPr>
      </p:pic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CD681D32-650B-5747-839C-88F9042DBEFF}"/>
              </a:ext>
            </a:extLst>
          </p:cNvPr>
          <p:cNvSpPr/>
          <p:nvPr/>
        </p:nvSpPr>
        <p:spPr>
          <a:xfrm rot="19133076">
            <a:off x="1852217" y="2779550"/>
            <a:ext cx="1470991" cy="735496"/>
          </a:xfrm>
          <a:prstGeom prst="notchedRightArrow">
            <a:avLst/>
          </a:prstGeom>
          <a:solidFill>
            <a:schemeClr val="bg2">
              <a:lumMod val="90000"/>
              <a:shade val="30000"/>
              <a:satMod val="1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F09FAFB0-0879-7F47-A625-1BA34F8F1FB6}"/>
              </a:ext>
            </a:extLst>
          </p:cNvPr>
          <p:cNvSpPr/>
          <p:nvPr/>
        </p:nvSpPr>
        <p:spPr>
          <a:xfrm rot="2264453">
            <a:off x="9072781" y="2818950"/>
            <a:ext cx="1470991" cy="735496"/>
          </a:xfrm>
          <a:prstGeom prst="notchedRightArrow">
            <a:avLst/>
          </a:prstGeom>
          <a:solidFill>
            <a:schemeClr val="bg2">
              <a:lumMod val="90000"/>
              <a:shade val="30000"/>
              <a:satMod val="1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>
            <a:extLst>
              <a:ext uri="{FF2B5EF4-FFF2-40B4-BE49-F238E27FC236}">
                <a16:creationId xmlns:a16="http://schemas.microsoft.com/office/drawing/2014/main" id="{C2F4D93D-DD10-824E-B1C0-FE427F3846BE}"/>
              </a:ext>
            </a:extLst>
          </p:cNvPr>
          <p:cNvSpPr/>
          <p:nvPr/>
        </p:nvSpPr>
        <p:spPr>
          <a:xfrm rot="2264453">
            <a:off x="4355008" y="2845246"/>
            <a:ext cx="1470991" cy="735496"/>
          </a:xfrm>
          <a:prstGeom prst="notchedRightArrow">
            <a:avLst/>
          </a:prstGeom>
          <a:solidFill>
            <a:schemeClr val="bg2">
              <a:lumMod val="90000"/>
              <a:shade val="30000"/>
              <a:satMod val="1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15A09F9-936A-5847-99F8-26446A428C53}"/>
              </a:ext>
            </a:extLst>
          </p:cNvPr>
          <p:cNvSpPr/>
          <p:nvPr/>
        </p:nvSpPr>
        <p:spPr>
          <a:xfrm>
            <a:off x="6333125" y="2099606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5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RQ2: What is the impact of overfitting on different attacks?</a:t>
            </a:r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4AAB2-426D-E945-9173-B99654F886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BD45C-8067-7745-B44E-B66E898C08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9341D-38B9-6C42-B1AB-A62CF0A6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1AEF3-41DF-C640-8C04-E050C1A0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10" y="2398634"/>
            <a:ext cx="9523379" cy="258906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DA5122-9BB8-1F45-B07E-417E367B10EB}"/>
              </a:ext>
            </a:extLst>
          </p:cNvPr>
          <p:cNvSpPr/>
          <p:nvPr/>
        </p:nvSpPr>
        <p:spPr>
          <a:xfrm>
            <a:off x="1650481" y="2629813"/>
            <a:ext cx="1387795" cy="16347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73A69D-4ADB-8A42-8542-DDE87BC1878F}"/>
              </a:ext>
            </a:extLst>
          </p:cNvPr>
          <p:cNvSpPr/>
          <p:nvPr/>
        </p:nvSpPr>
        <p:spPr>
          <a:xfrm>
            <a:off x="8745071" y="2629813"/>
            <a:ext cx="1387795" cy="16347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64842F-3E0D-BF4A-AF97-79DF828B8139}"/>
              </a:ext>
            </a:extLst>
          </p:cNvPr>
          <p:cNvSpPr/>
          <p:nvPr/>
        </p:nvSpPr>
        <p:spPr>
          <a:xfrm>
            <a:off x="3809981" y="2611647"/>
            <a:ext cx="4678036" cy="16347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8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RQ2: What is the impact of overfitting on different attacks?</a:t>
            </a:r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4AAB2-426D-E945-9173-B99654F886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BD45C-8067-7745-B44E-B66E898C08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BD0AB1-B55A-DF45-BF2F-5E05FCCCE933}"/>
              </a:ext>
            </a:extLst>
          </p:cNvPr>
          <p:cNvSpPr/>
          <p:nvPr/>
        </p:nvSpPr>
        <p:spPr>
          <a:xfrm>
            <a:off x="838200" y="2277900"/>
            <a:ext cx="10515600" cy="4213046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B7145-429B-8345-BBE3-B9878A787223}"/>
              </a:ext>
            </a:extLst>
          </p:cNvPr>
          <p:cNvSpPr txBox="1"/>
          <p:nvPr/>
        </p:nvSpPr>
        <p:spPr>
          <a:xfrm>
            <a:off x="838200" y="2381644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Overall, overfitting does have a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significant</a:t>
            </a:r>
            <a:r>
              <a:rPr lang="en-US" sz="3200" dirty="0">
                <a:solidFill>
                  <a:schemeClr val="bg1"/>
                </a:solidFill>
              </a:rPr>
              <a:t> impact on</a:t>
            </a:r>
          </a:p>
          <a:p>
            <a:pPr algn="just"/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MemInf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ModInv</a:t>
            </a:r>
            <a:r>
              <a:rPr lang="zh-CN" alt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42678-B421-B946-9F25-69477E62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RQ2: What is the impact of overfitting on different attacks?</a:t>
            </a:r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4AAB2-426D-E945-9173-B99654F886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BD45C-8067-7745-B44E-B66E898C086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BD0AB1-B55A-DF45-BF2F-5E05FCCCE933}"/>
              </a:ext>
            </a:extLst>
          </p:cNvPr>
          <p:cNvSpPr/>
          <p:nvPr/>
        </p:nvSpPr>
        <p:spPr>
          <a:xfrm>
            <a:off x="838200" y="2277900"/>
            <a:ext cx="10515600" cy="4213046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B7145-429B-8345-BBE3-B9878A787223}"/>
              </a:ext>
            </a:extLst>
          </p:cNvPr>
          <p:cNvSpPr txBox="1"/>
          <p:nvPr/>
        </p:nvSpPr>
        <p:spPr>
          <a:xfrm>
            <a:off x="838200" y="2381644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Overall, overfitting does have a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significant</a:t>
            </a:r>
            <a:r>
              <a:rPr lang="en-US" sz="3200" dirty="0">
                <a:solidFill>
                  <a:schemeClr val="bg1"/>
                </a:solidFill>
              </a:rPr>
              <a:t> impact on</a:t>
            </a:r>
          </a:p>
          <a:p>
            <a:pPr algn="just"/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MemInf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ModInv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Higher overfitting level leads to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better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MemInf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 is the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opposite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8BFCB-EBE7-0A48-A5E7-E2ACDA59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RQ2: What is the impact of overfitting on different attacks?</a:t>
            </a:r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4AAB2-426D-E945-9173-B99654F886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BD45C-8067-7745-B44E-B66E898C08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BD0AB1-B55A-DF45-BF2F-5E05FCCCE933}"/>
              </a:ext>
            </a:extLst>
          </p:cNvPr>
          <p:cNvSpPr/>
          <p:nvPr/>
        </p:nvSpPr>
        <p:spPr>
          <a:xfrm>
            <a:off x="838200" y="2277900"/>
            <a:ext cx="10515600" cy="4213046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B7145-429B-8345-BBE3-B9878A787223}"/>
              </a:ext>
            </a:extLst>
          </p:cNvPr>
          <p:cNvSpPr txBox="1"/>
          <p:nvPr/>
        </p:nvSpPr>
        <p:spPr>
          <a:xfrm>
            <a:off x="838200" y="2381644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Overall, overfitting does have a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significant</a:t>
            </a:r>
            <a:r>
              <a:rPr lang="en-US" sz="3200" dirty="0">
                <a:solidFill>
                  <a:schemeClr val="bg1"/>
                </a:solidFill>
              </a:rPr>
              <a:t> impact on</a:t>
            </a:r>
          </a:p>
          <a:p>
            <a:pPr algn="just"/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MemInf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ModInv</a:t>
            </a:r>
            <a:r>
              <a:rPr lang="zh-CN" alt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Higher overfitting level leads to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better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MemInf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 is the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opposite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 err="1">
                <a:solidFill>
                  <a:schemeClr val="bg1"/>
                </a:solidFill>
              </a:rPr>
              <a:t>ModInv</a:t>
            </a:r>
            <a:r>
              <a:rPr lang="en-US" sz="3200" dirty="0">
                <a:solidFill>
                  <a:schemeClr val="bg1"/>
                </a:solidFill>
              </a:rPr>
              <a:t> has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better</a:t>
            </a:r>
            <a:r>
              <a:rPr lang="en-US" sz="3200" dirty="0">
                <a:solidFill>
                  <a:schemeClr val="bg1"/>
                </a:solidFill>
              </a:rPr>
              <a:t> performance on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less overfitted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64122-ED42-1045-BCAC-3771D3AE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RQ3: What is the relationship among different attacks?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67186-0834-654D-857B-AAE2CE832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3686"/>
            <a:ext cx="12192000" cy="239062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1D71489-F7AC-004F-BCD4-6DE83A97CE93}"/>
              </a:ext>
            </a:extLst>
          </p:cNvPr>
          <p:cNvSpPr/>
          <p:nvPr/>
        </p:nvSpPr>
        <p:spPr>
          <a:xfrm>
            <a:off x="0" y="2061682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EAE8ED-94A1-DA48-8F21-6D599DB047C7}"/>
              </a:ext>
            </a:extLst>
          </p:cNvPr>
          <p:cNvSpPr/>
          <p:nvPr/>
        </p:nvSpPr>
        <p:spPr>
          <a:xfrm>
            <a:off x="2161636" y="2061682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0D484A5-F431-7B44-8A60-07900F8DD319}"/>
              </a:ext>
            </a:extLst>
          </p:cNvPr>
          <p:cNvSpPr/>
          <p:nvPr/>
        </p:nvSpPr>
        <p:spPr>
          <a:xfrm>
            <a:off x="8278483" y="2087006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B8C1-F72A-C14D-B496-7E2214A7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17</a:t>
            </a:fld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71AD59-17B3-3B4E-A121-B648F695C175}"/>
              </a:ext>
            </a:extLst>
          </p:cNvPr>
          <p:cNvSpPr/>
          <p:nvPr/>
        </p:nvSpPr>
        <p:spPr>
          <a:xfrm>
            <a:off x="4249610" y="2086680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56549E-68D9-0046-BEAE-FBE838A16A72}"/>
              </a:ext>
            </a:extLst>
          </p:cNvPr>
          <p:cNvSpPr/>
          <p:nvPr/>
        </p:nvSpPr>
        <p:spPr>
          <a:xfrm>
            <a:off x="6272841" y="2081979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3B59475-AD4D-3740-A23D-BFC686559DE2}"/>
              </a:ext>
            </a:extLst>
          </p:cNvPr>
          <p:cNvSpPr/>
          <p:nvPr/>
        </p:nvSpPr>
        <p:spPr>
          <a:xfrm>
            <a:off x="10284124" y="2135553"/>
            <a:ext cx="2139351" cy="21700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2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Defenses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Differential Privacy (DP)</a:t>
            </a:r>
          </a:p>
          <a:p>
            <a:pPr marL="0" indent="0" algn="just">
              <a:buNone/>
            </a:pPr>
            <a:r>
              <a:rPr lang="en-US" dirty="0"/>
              <a:t>We choose </a:t>
            </a:r>
            <a:r>
              <a:rPr lang="en-US" b="1" dirty="0"/>
              <a:t>DP-SGD</a:t>
            </a:r>
            <a:r>
              <a:rPr lang="en-US" dirty="0"/>
              <a:t> by adding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noise</a:t>
            </a:r>
            <a:r>
              <a:rPr lang="en-US" dirty="0"/>
              <a:t> to the gradient.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Knowledge Distillation (KD)</a:t>
            </a:r>
          </a:p>
          <a:p>
            <a:pPr marL="0" indent="0" algn="just">
              <a:buNone/>
            </a:pPr>
            <a:r>
              <a:rPr lang="en-US" dirty="0"/>
              <a:t>KD transfers the generalization ability from a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larger model </a:t>
            </a:r>
            <a:r>
              <a:rPr lang="en-US" dirty="0"/>
              <a:t>to a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smaller model </a:t>
            </a:r>
            <a:r>
              <a:rPr lang="en-US" dirty="0"/>
              <a:t>without utility degradation.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E501B-3351-D540-812D-2D31B9D1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Defenses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DP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2EF65-8C30-A344-81C5-7EA4BEB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69D1F00-6689-9A4B-8DDA-D0902B5CE9C9}"/>
              </a:ext>
            </a:extLst>
          </p:cNvPr>
          <p:cNvGraphicFramePr>
            <a:graphicFrameLocks noGrp="1"/>
          </p:cNvGraphicFramePr>
          <p:nvPr/>
        </p:nvGraphicFramePr>
        <p:xfrm>
          <a:off x="1496170" y="2342483"/>
          <a:ext cx="9199660" cy="21730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89406">
                  <a:extLst>
                    <a:ext uri="{9D8B030D-6E8A-4147-A177-3AD203B41FA5}">
                      <a16:colId xmlns:a16="http://schemas.microsoft.com/office/drawing/2014/main" val="2904521073"/>
                    </a:ext>
                  </a:extLst>
                </a:gridCol>
                <a:gridCol w="1868556">
                  <a:extLst>
                    <a:ext uri="{9D8B030D-6E8A-4147-A177-3AD203B41FA5}">
                      <a16:colId xmlns:a16="http://schemas.microsoft.com/office/drawing/2014/main" val="1588202455"/>
                    </a:ext>
                  </a:extLst>
                </a:gridCol>
                <a:gridCol w="1844703">
                  <a:extLst>
                    <a:ext uri="{9D8B030D-6E8A-4147-A177-3AD203B41FA5}">
                      <a16:colId xmlns:a16="http://schemas.microsoft.com/office/drawing/2014/main" val="415332005"/>
                    </a:ext>
                  </a:extLst>
                </a:gridCol>
                <a:gridCol w="1796995">
                  <a:extLst>
                    <a:ext uri="{9D8B030D-6E8A-4147-A177-3AD203B41FA5}">
                      <a16:colId xmlns:a16="http://schemas.microsoft.com/office/drawing/2014/main" val="1579015050"/>
                    </a:ext>
                  </a:extLst>
                </a:gridCol>
              </a:tblGrid>
              <a:tr h="4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CelebA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ε</a:t>
                      </a:r>
                      <a:r>
                        <a:rPr lang="en-US" altLang="zh-CN" baseline="-25000" dirty="0"/>
                        <a:t>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5.139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/>
                        <a:t>ε</a:t>
                      </a:r>
                      <a:r>
                        <a:rPr lang="en-US" altLang="zh-CN" baseline="-25000" dirty="0"/>
                        <a:t>2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6.574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60366"/>
                  </a:ext>
                </a:extLst>
              </a:tr>
              <a:tr h="413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MemInf</a:t>
                      </a:r>
                      <a:r>
                        <a:rPr lang="en-US" dirty="0"/>
                        <a:t>, White-Box,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992190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ModInv</a:t>
                      </a:r>
                      <a:r>
                        <a:rPr lang="en-US" dirty="0"/>
                        <a:t>, White-Box,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33984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AttrInf</a:t>
                      </a:r>
                      <a:r>
                        <a:rPr lang="en-US" dirty="0"/>
                        <a:t>, White-Box,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35377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ModSteal</a:t>
                      </a:r>
                      <a:r>
                        <a:rPr lang="en-US" dirty="0"/>
                        <a:t>, Black-Box,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49219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CF3A60-F6E7-CC49-AFEC-375A8ABF5514}"/>
              </a:ext>
            </a:extLst>
          </p:cNvPr>
          <p:cNvSpPr/>
          <p:nvPr/>
        </p:nvSpPr>
        <p:spPr>
          <a:xfrm>
            <a:off x="5529469" y="2782956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7E9E04-7F86-4249-94A5-142C607739DE}"/>
              </a:ext>
            </a:extLst>
          </p:cNvPr>
          <p:cNvSpPr/>
          <p:nvPr/>
        </p:nvSpPr>
        <p:spPr>
          <a:xfrm>
            <a:off x="7320500" y="2782956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62E71F-1168-B345-8522-E0C931192C77}"/>
              </a:ext>
            </a:extLst>
          </p:cNvPr>
          <p:cNvSpPr/>
          <p:nvPr/>
        </p:nvSpPr>
        <p:spPr>
          <a:xfrm>
            <a:off x="9240078" y="2782956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E395C6-5168-7746-B256-C549FBBE8AC7}"/>
              </a:ext>
            </a:extLst>
          </p:cNvPr>
          <p:cNvSpPr/>
          <p:nvPr/>
        </p:nvSpPr>
        <p:spPr>
          <a:xfrm>
            <a:off x="5529468" y="3223429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F4C0F5-773D-624C-84D1-8FE150EDA356}"/>
              </a:ext>
            </a:extLst>
          </p:cNvPr>
          <p:cNvSpPr/>
          <p:nvPr/>
        </p:nvSpPr>
        <p:spPr>
          <a:xfrm>
            <a:off x="7320499" y="3223429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68E933-5C79-2E4B-ADF9-130EC0F70559}"/>
              </a:ext>
            </a:extLst>
          </p:cNvPr>
          <p:cNvSpPr/>
          <p:nvPr/>
        </p:nvSpPr>
        <p:spPr>
          <a:xfrm>
            <a:off x="9240077" y="3223429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47E58E-E410-8542-BD07-4676729EEB15}"/>
              </a:ext>
            </a:extLst>
          </p:cNvPr>
          <p:cNvSpPr/>
          <p:nvPr/>
        </p:nvSpPr>
        <p:spPr>
          <a:xfrm>
            <a:off x="5529467" y="3649368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691D89-2375-2C45-BC45-85D3E6D04EF2}"/>
              </a:ext>
            </a:extLst>
          </p:cNvPr>
          <p:cNvSpPr/>
          <p:nvPr/>
        </p:nvSpPr>
        <p:spPr>
          <a:xfrm>
            <a:off x="7320499" y="3649771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4D93B0-D31D-A14E-B207-FD677704F56B}"/>
              </a:ext>
            </a:extLst>
          </p:cNvPr>
          <p:cNvSpPr/>
          <p:nvPr/>
        </p:nvSpPr>
        <p:spPr>
          <a:xfrm>
            <a:off x="9240077" y="3693165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963311-2397-5142-B86F-A8FD18DDC32F}"/>
              </a:ext>
            </a:extLst>
          </p:cNvPr>
          <p:cNvSpPr/>
          <p:nvPr/>
        </p:nvSpPr>
        <p:spPr>
          <a:xfrm>
            <a:off x="5529467" y="4104375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8883EA-E5B5-934F-A0D0-EADDBB253C24}"/>
              </a:ext>
            </a:extLst>
          </p:cNvPr>
          <p:cNvSpPr/>
          <p:nvPr/>
        </p:nvSpPr>
        <p:spPr>
          <a:xfrm>
            <a:off x="7320499" y="4102225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482825F-071F-8243-ABE5-593E4D8F651B}"/>
              </a:ext>
            </a:extLst>
          </p:cNvPr>
          <p:cNvSpPr/>
          <p:nvPr/>
        </p:nvSpPr>
        <p:spPr>
          <a:xfrm>
            <a:off x="9240077" y="4102225"/>
            <a:ext cx="1133061" cy="3455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9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Background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Inference attacks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3ED0E-6AC3-934C-8C0D-93921AE71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03" y="1746984"/>
            <a:ext cx="3429610" cy="145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A65B4-80B5-CD43-BC21-45347B45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489" y="1746984"/>
            <a:ext cx="3429611" cy="145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F5DA1-22B6-224E-90FC-C4BB9728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491" y="3660924"/>
            <a:ext cx="3449022" cy="1465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370E6-A577-8D47-9B28-BD2A30DBE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072" y="3628836"/>
            <a:ext cx="4058441" cy="15289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AE6EE9-652C-D541-9505-6E703607F956}"/>
              </a:ext>
            </a:extLst>
          </p:cNvPr>
          <p:cNvSpPr/>
          <p:nvPr/>
        </p:nvSpPr>
        <p:spPr>
          <a:xfrm>
            <a:off x="1922472" y="3214395"/>
            <a:ext cx="369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Membership inference (</a:t>
            </a:r>
            <a:r>
              <a:rPr lang="en-US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MemInf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) </a:t>
            </a:r>
            <a:r>
              <a:rPr lang="en-US" baseline="30000" dirty="0">
                <a:solidFill>
                  <a:srgbClr val="000000"/>
                </a:solidFill>
                <a:latin typeface="Helvetica Neue" panose="02000503000000020004" pitchFamily="2" charset="0"/>
              </a:rPr>
              <a:t>[1]</a:t>
            </a:r>
            <a:endParaRPr lang="en-US" baseline="300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9D5F6D-8047-EF41-8D6A-8E74876EC37B}"/>
              </a:ext>
            </a:extLst>
          </p:cNvPr>
          <p:cNvSpPr/>
          <p:nvPr/>
        </p:nvSpPr>
        <p:spPr>
          <a:xfrm>
            <a:off x="6921907" y="3244334"/>
            <a:ext cx="3018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Model 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nversion (</a:t>
            </a:r>
            <a:r>
              <a:rPr lang="en-US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ModInv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) 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[2]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3920C-41EA-CA4F-BA76-BA6386EAF1EA}"/>
              </a:ext>
            </a:extLst>
          </p:cNvPr>
          <p:cNvSpPr/>
          <p:nvPr/>
        </p:nvSpPr>
        <p:spPr>
          <a:xfrm>
            <a:off x="2052835" y="5203367"/>
            <a:ext cx="320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Attribute inference (</a:t>
            </a:r>
            <a:r>
              <a:rPr lang="en-US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Attr</a:t>
            </a:r>
            <a:r>
              <a:rPr lang="en-US" dirty="0" err="1">
                <a:solidFill>
                  <a:srgbClr val="FF0000"/>
                </a:solidFill>
                <a:latin typeface="Helvetica Neue" panose="02000503000000020004" pitchFamily="2" charset="0"/>
              </a:rPr>
              <a:t>Inf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) 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[3]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B7CE9-E236-AF44-95AB-DD0C49ED44CC}"/>
              </a:ext>
            </a:extLst>
          </p:cNvPr>
          <p:cNvSpPr/>
          <p:nvPr/>
        </p:nvSpPr>
        <p:spPr>
          <a:xfrm>
            <a:off x="6885036" y="5203367"/>
            <a:ext cx="309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Model stealing (</a:t>
            </a:r>
            <a:r>
              <a:rPr lang="en-US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ModSteal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) 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[4]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146F44-8B67-E140-9C43-2426B898DD31}"/>
              </a:ext>
            </a:extLst>
          </p:cNvPr>
          <p:cNvSpPr txBox="1"/>
          <p:nvPr/>
        </p:nvSpPr>
        <p:spPr>
          <a:xfrm>
            <a:off x="530087" y="5890478"/>
            <a:ext cx="8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[1] </a:t>
            </a:r>
            <a:r>
              <a:rPr lang="en-US" altLang="zh-CN" sz="1200" dirty="0"/>
              <a:t>Shokri et al,. Membership Inference Attacks Against Machine</a:t>
            </a:r>
            <a:r>
              <a:rPr lang="zh-CN" altLang="en-US" sz="1200" dirty="0"/>
              <a:t> </a:t>
            </a:r>
            <a:r>
              <a:rPr lang="en-US" altLang="zh-CN" sz="1200" dirty="0"/>
              <a:t>Learning Models. Oakland, 2017.</a:t>
            </a:r>
          </a:p>
          <a:p>
            <a:r>
              <a:rPr lang="en-US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[2] </a:t>
            </a:r>
            <a:r>
              <a:rPr lang="en-US" sz="1200" dirty="0" err="1"/>
              <a:t>Fredrikson</a:t>
            </a:r>
            <a:r>
              <a:rPr lang="en-US" sz="1200" dirty="0"/>
              <a:t> et al,. Model Inversion Attacks that Exploit Confidence Information and Basic Countermeasures. CCS, 2015.</a:t>
            </a:r>
            <a:endParaRPr lang="en-US" altLang="zh-CN" sz="1200" dirty="0"/>
          </a:p>
          <a:p>
            <a:r>
              <a:rPr lang="en-US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[3] </a:t>
            </a:r>
            <a:r>
              <a:rPr lang="en-US" sz="1200" dirty="0"/>
              <a:t>Song and </a:t>
            </a:r>
            <a:r>
              <a:rPr lang="en-US" sz="1200" dirty="0" err="1"/>
              <a:t>Shmatikov</a:t>
            </a:r>
            <a:r>
              <a:rPr lang="en-US" sz="1200" dirty="0"/>
              <a:t>. Overlearning Reveals Sensitive Attributes. In ICLR, 2020.</a:t>
            </a:r>
            <a:endParaRPr lang="en-US" altLang="zh-CN" sz="1200" dirty="0"/>
          </a:p>
          <a:p>
            <a:r>
              <a:rPr lang="en-US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[4] </a:t>
            </a:r>
            <a:r>
              <a:rPr lang="en-US" sz="1200" dirty="0" err="1"/>
              <a:t>Tramèr</a:t>
            </a:r>
            <a:r>
              <a:rPr lang="en-US" sz="1200" dirty="0"/>
              <a:t> et al,. Stealing Machine Learning Models via Prediction APIs. USENIX Security, 2016.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F22FE8B-27B9-764B-B5C3-4BA43263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Defenses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KD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2EF65-8C30-A344-81C5-7EA4BEB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0652C8-3BE6-B446-B06B-1AC0FDF83139}"/>
              </a:ext>
            </a:extLst>
          </p:cNvPr>
          <p:cNvGraphicFramePr>
            <a:graphicFrameLocks noGrp="1"/>
          </p:cNvGraphicFramePr>
          <p:nvPr/>
        </p:nvGraphicFramePr>
        <p:xfrm>
          <a:off x="2394667" y="2606648"/>
          <a:ext cx="7402665" cy="21730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89406">
                  <a:extLst>
                    <a:ext uri="{9D8B030D-6E8A-4147-A177-3AD203B41FA5}">
                      <a16:colId xmlns:a16="http://schemas.microsoft.com/office/drawing/2014/main" val="2904521073"/>
                    </a:ext>
                  </a:extLst>
                </a:gridCol>
                <a:gridCol w="1868556">
                  <a:extLst>
                    <a:ext uri="{9D8B030D-6E8A-4147-A177-3AD203B41FA5}">
                      <a16:colId xmlns:a16="http://schemas.microsoft.com/office/drawing/2014/main" val="1588202455"/>
                    </a:ext>
                  </a:extLst>
                </a:gridCol>
                <a:gridCol w="1844703">
                  <a:extLst>
                    <a:ext uri="{9D8B030D-6E8A-4147-A177-3AD203B41FA5}">
                      <a16:colId xmlns:a16="http://schemas.microsoft.com/office/drawing/2014/main" val="415332005"/>
                    </a:ext>
                  </a:extLst>
                </a:gridCol>
              </a:tblGrid>
              <a:tr h="4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CelebA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Distilled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60366"/>
                  </a:ext>
                </a:extLst>
              </a:tr>
              <a:tr h="413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MemInf</a:t>
                      </a:r>
                      <a:r>
                        <a:rPr lang="en-US" dirty="0"/>
                        <a:t>, White-Box,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992190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ModInv</a:t>
                      </a:r>
                      <a:r>
                        <a:rPr lang="en-US" dirty="0"/>
                        <a:t>, White-Box,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33984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AttrInf</a:t>
                      </a:r>
                      <a:r>
                        <a:rPr lang="en-US" dirty="0"/>
                        <a:t>, White-Box,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35377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ModSteal</a:t>
                      </a:r>
                      <a:r>
                        <a:rPr lang="en-US" dirty="0"/>
                        <a:t>, Black-Box,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4921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79BDB7-E906-FF40-A99C-B964DA895A4E}"/>
              </a:ext>
            </a:extLst>
          </p:cNvPr>
          <p:cNvCxnSpPr>
            <a:cxnSpLocks/>
          </p:cNvCxnSpPr>
          <p:nvPr/>
        </p:nvCxnSpPr>
        <p:spPr>
          <a:xfrm>
            <a:off x="6748670" y="3826565"/>
            <a:ext cx="2405269" cy="0"/>
          </a:xfrm>
          <a:prstGeom prst="line">
            <a:avLst/>
          </a:prstGeom>
          <a:ln w="57150">
            <a:solidFill>
              <a:srgbClr val="F6A4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3C2A37-18F5-5245-9DC6-3C91EDFEEA3F}"/>
              </a:ext>
            </a:extLst>
          </p:cNvPr>
          <p:cNvCxnSpPr>
            <a:cxnSpLocks/>
          </p:cNvCxnSpPr>
          <p:nvPr/>
        </p:nvCxnSpPr>
        <p:spPr>
          <a:xfrm>
            <a:off x="6748670" y="4237382"/>
            <a:ext cx="2405269" cy="0"/>
          </a:xfrm>
          <a:prstGeom prst="line">
            <a:avLst/>
          </a:prstGeom>
          <a:ln w="57150">
            <a:solidFill>
              <a:srgbClr val="F6A4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A6A123-61AA-154E-99F9-D0227C964F8C}"/>
              </a:ext>
            </a:extLst>
          </p:cNvPr>
          <p:cNvCxnSpPr>
            <a:cxnSpLocks/>
          </p:cNvCxnSpPr>
          <p:nvPr/>
        </p:nvCxnSpPr>
        <p:spPr>
          <a:xfrm>
            <a:off x="6748670" y="4678017"/>
            <a:ext cx="2405269" cy="0"/>
          </a:xfrm>
          <a:prstGeom prst="line">
            <a:avLst/>
          </a:prstGeom>
          <a:ln w="57150">
            <a:solidFill>
              <a:srgbClr val="F6A4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9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Defenses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Utility and Defense Effectiveness Trade-off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2EF65-8C30-A344-81C5-7EA4BEB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42C89DB-F145-6E45-AA22-4D4EE37840D5}"/>
              </a:ext>
            </a:extLst>
          </p:cNvPr>
          <p:cNvGraphicFramePr>
            <a:graphicFrameLocks noGrp="1"/>
          </p:cNvGraphicFramePr>
          <p:nvPr/>
        </p:nvGraphicFramePr>
        <p:xfrm>
          <a:off x="1435097" y="2368182"/>
          <a:ext cx="9321804" cy="26499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3634">
                  <a:extLst>
                    <a:ext uri="{9D8B030D-6E8A-4147-A177-3AD203B41FA5}">
                      <a16:colId xmlns:a16="http://schemas.microsoft.com/office/drawing/2014/main" val="2840442914"/>
                    </a:ext>
                  </a:extLst>
                </a:gridCol>
                <a:gridCol w="1553634">
                  <a:extLst>
                    <a:ext uri="{9D8B030D-6E8A-4147-A177-3AD203B41FA5}">
                      <a16:colId xmlns:a16="http://schemas.microsoft.com/office/drawing/2014/main" val="614052292"/>
                    </a:ext>
                  </a:extLst>
                </a:gridCol>
                <a:gridCol w="1553634">
                  <a:extLst>
                    <a:ext uri="{9D8B030D-6E8A-4147-A177-3AD203B41FA5}">
                      <a16:colId xmlns:a16="http://schemas.microsoft.com/office/drawing/2014/main" val="323851766"/>
                    </a:ext>
                  </a:extLst>
                </a:gridCol>
                <a:gridCol w="1553634">
                  <a:extLst>
                    <a:ext uri="{9D8B030D-6E8A-4147-A177-3AD203B41FA5}">
                      <a16:colId xmlns:a16="http://schemas.microsoft.com/office/drawing/2014/main" val="2953405872"/>
                    </a:ext>
                  </a:extLst>
                </a:gridCol>
                <a:gridCol w="1553634">
                  <a:extLst>
                    <a:ext uri="{9D8B030D-6E8A-4147-A177-3AD203B41FA5}">
                      <a16:colId xmlns:a16="http://schemas.microsoft.com/office/drawing/2014/main" val="211695163"/>
                    </a:ext>
                  </a:extLst>
                </a:gridCol>
                <a:gridCol w="1553634">
                  <a:extLst>
                    <a:ext uri="{9D8B030D-6E8A-4147-A177-3AD203B41FA5}">
                      <a16:colId xmlns:a16="http://schemas.microsoft.com/office/drawing/2014/main" val="1074413681"/>
                    </a:ext>
                  </a:extLst>
                </a:gridCol>
              </a:tblGrid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CelebA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FMNIST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STL10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UTKFace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50853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DP-SGD(</a:t>
                      </a:r>
                      <a:r>
                        <a:rPr lang="el-GR" altLang="zh-CN" dirty="0"/>
                        <a:t>ε</a:t>
                      </a:r>
                      <a:r>
                        <a:rPr lang="en-US" altLang="zh-CN" baseline="-25000" dirty="0"/>
                        <a:t>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SimpleCNN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565271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DP-SGD(</a:t>
                      </a:r>
                      <a:r>
                        <a:rPr lang="el-GR" altLang="zh-CN" dirty="0"/>
                        <a:t>ε</a:t>
                      </a:r>
                      <a:r>
                        <a:rPr lang="en-US" altLang="zh-CN" baseline="-25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SimpleCNN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71830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VGG11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16982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SimpleCNN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55500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VGG19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33839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400D972-8A52-1A4C-903A-403DC12173A3}"/>
              </a:ext>
            </a:extLst>
          </p:cNvPr>
          <p:cNvSpPr/>
          <p:nvPr/>
        </p:nvSpPr>
        <p:spPr>
          <a:xfrm>
            <a:off x="3105437" y="1825292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Accuracy of target models protected by DP-SGD and KD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99E72-E903-5043-A246-00CDF45436BA}"/>
              </a:ext>
            </a:extLst>
          </p:cNvPr>
          <p:cNvSpPr txBox="1"/>
          <p:nvPr/>
        </p:nvSpPr>
        <p:spPr>
          <a:xfrm>
            <a:off x="933655" y="5253632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KD preserves the target model’s utility better, but worse defense effectiveness while DP-SGD is the opposite.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DDD95E-6879-D04B-92A6-ECB3B38BA8AC}"/>
              </a:ext>
            </a:extLst>
          </p:cNvPr>
          <p:cNvSpPr/>
          <p:nvPr/>
        </p:nvSpPr>
        <p:spPr>
          <a:xfrm>
            <a:off x="7809866" y="2595395"/>
            <a:ext cx="1401370" cy="125841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7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Conclusion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We integrate attacks and defenses into a re-usable, modular software, called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ML-Doctor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complexity</a:t>
            </a:r>
            <a:r>
              <a:rPr lang="en-US" dirty="0"/>
              <a:t> of the training dataset and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overfitting</a:t>
            </a:r>
            <a:r>
              <a:rPr lang="en-US" dirty="0"/>
              <a:t> of the target models play important roles.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effectiveness of model stealing and membership inference attacks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negatively</a:t>
            </a:r>
            <a:r>
              <a:rPr lang="en-US" dirty="0"/>
              <a:t> correlated.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DP-SGD and KD could only mitigate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some</a:t>
            </a:r>
            <a:r>
              <a:rPr lang="en-US" dirty="0"/>
              <a:t> of the inference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6097-879E-A94F-A6E8-9CD7391A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54230B-7E71-0F49-B488-7C0A685F0F6C}"/>
              </a:ext>
            </a:extLst>
          </p:cNvPr>
          <p:cNvSpPr txBox="1">
            <a:spLocks/>
          </p:cNvSpPr>
          <p:nvPr/>
        </p:nvSpPr>
        <p:spPr>
          <a:xfrm>
            <a:off x="1524000" y="3018576"/>
            <a:ext cx="9144000" cy="145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ctr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80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Q &amp; 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5B723F-4CF1-084B-B303-435BC6C81DCB}"/>
              </a:ext>
            </a:extLst>
          </p:cNvPr>
          <p:cNvSpPr txBox="1">
            <a:spLocks/>
          </p:cNvSpPr>
          <p:nvPr/>
        </p:nvSpPr>
        <p:spPr>
          <a:xfrm>
            <a:off x="1524000" y="941563"/>
            <a:ext cx="9144000" cy="145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ctr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80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Thank You for Listening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255FA-9EEC-754C-AD49-DED8756D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55BFC-B30C-DFDF-CE02-E6F5CEC1FEEC}"/>
              </a:ext>
            </a:extLst>
          </p:cNvPr>
          <p:cNvSpPr txBox="1"/>
          <p:nvPr/>
        </p:nvSpPr>
        <p:spPr>
          <a:xfrm>
            <a:off x="1716201" y="4917403"/>
            <a:ext cx="875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Code: https://</a:t>
            </a:r>
            <a:r>
              <a:rPr lang="en-US" sz="3200" b="1" dirty="0" err="1"/>
              <a:t>github.com</a:t>
            </a:r>
            <a:r>
              <a:rPr lang="en-US" sz="3200" b="1" dirty="0"/>
              <a:t>/</a:t>
            </a:r>
            <a:r>
              <a:rPr lang="en-US" sz="3200" b="1" dirty="0" err="1"/>
              <a:t>liuyugeng</a:t>
            </a:r>
            <a:r>
              <a:rPr lang="en-US" sz="3200" b="1" dirty="0"/>
              <a:t>/ML-Doctor</a:t>
            </a:r>
          </a:p>
        </p:txBody>
      </p:sp>
    </p:spTree>
    <p:extLst>
      <p:ext uri="{BB962C8B-B14F-4D97-AF65-F5344CB8AC3E}">
        <p14:creationId xmlns:p14="http://schemas.microsoft.com/office/powerpoint/2010/main" val="67054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B3C77E-25FB-D044-9069-DA3EE46BB966}"/>
              </a:ext>
            </a:extLst>
          </p:cNvPr>
          <p:cNvSpPr/>
          <p:nvPr/>
        </p:nvSpPr>
        <p:spPr>
          <a:xfrm>
            <a:off x="654286" y="1526829"/>
            <a:ext cx="10760818" cy="4396897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Motivation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7" y="2260167"/>
            <a:ext cx="10760818" cy="3071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chemeClr val="bg1"/>
                </a:solidFill>
              </a:rPr>
              <a:t>Existing inference attacks have been studied </a:t>
            </a:r>
            <a:r>
              <a:rPr lang="en-US" sz="36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in isolation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chemeClr val="bg1"/>
                </a:solidFill>
              </a:rPr>
              <a:t>This prompts the need for a </a:t>
            </a:r>
            <a:r>
              <a:rPr lang="en-US" sz="3600" b="1" dirty="0">
                <a:solidFill>
                  <a:srgbClr val="F6A472"/>
                </a:solidFill>
                <a:cs typeface="Arial" panose="020B0604020202020204" pitchFamily="34" charset="0"/>
              </a:rPr>
              <a:t>holistic</a:t>
            </a:r>
            <a:r>
              <a:rPr lang="en-US" sz="3600" dirty="0">
                <a:solidFill>
                  <a:schemeClr val="bg1"/>
                </a:solidFill>
              </a:rPr>
              <a:t> research.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5098-D992-D646-B3F6-2C55ACB4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1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4D0F32-4181-7443-8742-DF66FA3B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19026"/>
            <a:ext cx="11353800" cy="3419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ML-Doctor Workflow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410BC0F-17A8-D447-A025-A1E12B291BE6}"/>
              </a:ext>
            </a:extLst>
          </p:cNvPr>
          <p:cNvSpPr/>
          <p:nvPr/>
        </p:nvSpPr>
        <p:spPr>
          <a:xfrm>
            <a:off x="1585103" y="1984075"/>
            <a:ext cx="1792857" cy="17080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9F1EDCA-43D8-7345-BF1B-2CA0A307F102}"/>
              </a:ext>
            </a:extLst>
          </p:cNvPr>
          <p:cNvSpPr/>
          <p:nvPr/>
        </p:nvSpPr>
        <p:spPr>
          <a:xfrm>
            <a:off x="3493698" y="1984075"/>
            <a:ext cx="1792857" cy="301924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7E772E-2FBE-7E48-8F51-5F5B91C5156F}"/>
              </a:ext>
            </a:extLst>
          </p:cNvPr>
          <p:cNvSpPr/>
          <p:nvPr/>
        </p:nvSpPr>
        <p:spPr>
          <a:xfrm>
            <a:off x="7164238" y="1919377"/>
            <a:ext cx="3303918" cy="301924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FB5E4D-1CD8-9E43-B847-0AACF04EF21E}"/>
              </a:ext>
            </a:extLst>
          </p:cNvPr>
          <p:cNvSpPr/>
          <p:nvPr/>
        </p:nvSpPr>
        <p:spPr>
          <a:xfrm>
            <a:off x="5286555" y="1984075"/>
            <a:ext cx="1708031" cy="301924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E84D0-A393-334A-895A-9D46F980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RQ1: What is the impact of dataset complexity on different attacks?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RQ2: What is the impact of overfitting on different attacks?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RQ3: What is the relationship among different attacks?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2EF65-8C30-A344-81C5-7EA4BEB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6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RQ1: What is the impact of dataset complexity on different attacks?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2EF65-8C30-A344-81C5-7EA4BEB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F57552-8968-4A41-AFE6-F27E1BCB4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13927" b="-2"/>
          <a:stretch/>
        </p:blipFill>
        <p:spPr bwMode="auto">
          <a:xfrm>
            <a:off x="6340831" y="3670520"/>
            <a:ext cx="1867812" cy="186781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3B07FC-D6EB-B04E-8B02-9DAF39C3D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256"/>
          <a:stretch/>
        </p:blipFill>
        <p:spPr bwMode="auto">
          <a:xfrm>
            <a:off x="8719953" y="3670520"/>
            <a:ext cx="1867812" cy="186781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amples">
            <a:extLst>
              <a:ext uri="{FF2B5EF4-FFF2-40B4-BE49-F238E27FC236}">
                <a16:creationId xmlns:a16="http://schemas.microsoft.com/office/drawing/2014/main" id="{5BE37D93-2E45-DD45-A83B-C1A6ED918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r="21734" b="2"/>
          <a:stretch/>
        </p:blipFill>
        <p:spPr bwMode="auto">
          <a:xfrm>
            <a:off x="3961709" y="3670520"/>
            <a:ext cx="1867812" cy="186781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382675E-F3F9-AC4F-BB2F-14C32B47A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 bwMode="auto">
          <a:xfrm>
            <a:off x="1582587" y="3699087"/>
            <a:ext cx="1867812" cy="186781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7EA40B-9ADE-8C47-A676-630C811FE199}"/>
              </a:ext>
            </a:extLst>
          </p:cNvPr>
          <p:cNvSpPr/>
          <p:nvPr/>
        </p:nvSpPr>
        <p:spPr>
          <a:xfrm>
            <a:off x="3514204" y="4247018"/>
            <a:ext cx="383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&lt;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44EB81-1FA9-1F43-BDE7-E171CE5CC201}"/>
              </a:ext>
            </a:extLst>
          </p:cNvPr>
          <p:cNvSpPr/>
          <p:nvPr/>
        </p:nvSpPr>
        <p:spPr>
          <a:xfrm>
            <a:off x="5880105" y="4247018"/>
            <a:ext cx="383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&lt;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06069-39B1-714F-924B-2B49F1305C47}"/>
              </a:ext>
            </a:extLst>
          </p:cNvPr>
          <p:cNvSpPr/>
          <p:nvPr/>
        </p:nvSpPr>
        <p:spPr>
          <a:xfrm>
            <a:off x="8309862" y="4250483"/>
            <a:ext cx="383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&lt;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5FA70-EFF3-EF41-9128-6F15E3DE546A}"/>
              </a:ext>
            </a:extLst>
          </p:cNvPr>
          <p:cNvSpPr txBox="1"/>
          <p:nvPr/>
        </p:nvSpPr>
        <p:spPr>
          <a:xfrm>
            <a:off x="2061079" y="560777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FMNIST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7640D-5B2E-C546-9F78-6C31529DBD58}"/>
              </a:ext>
            </a:extLst>
          </p:cNvPr>
          <p:cNvSpPr txBox="1"/>
          <p:nvPr/>
        </p:nvSpPr>
        <p:spPr>
          <a:xfrm>
            <a:off x="4401633" y="5607771"/>
            <a:ext cx="98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UTKFace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B3903-3941-D94C-ADBD-39410960F919}"/>
              </a:ext>
            </a:extLst>
          </p:cNvPr>
          <p:cNvSpPr txBox="1"/>
          <p:nvPr/>
        </p:nvSpPr>
        <p:spPr>
          <a:xfrm>
            <a:off x="6844757" y="5607771"/>
            <a:ext cx="85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CelebA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F0D89-80A1-8A48-8F7F-C2B4D5601F0F}"/>
              </a:ext>
            </a:extLst>
          </p:cNvPr>
          <p:cNvSpPr txBox="1"/>
          <p:nvPr/>
        </p:nvSpPr>
        <p:spPr>
          <a:xfrm>
            <a:off x="9287412" y="560777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STL10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478BFF-2036-4A43-B274-0DB0BFD61685}"/>
              </a:ext>
            </a:extLst>
          </p:cNvPr>
          <p:cNvSpPr/>
          <p:nvPr/>
        </p:nvSpPr>
        <p:spPr>
          <a:xfrm>
            <a:off x="4140553" y="2508669"/>
            <a:ext cx="3862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Dataset Complexity</a:t>
            </a:r>
          </a:p>
        </p:txBody>
      </p:sp>
    </p:spTree>
    <p:extLst>
      <p:ext uri="{BB962C8B-B14F-4D97-AF65-F5344CB8AC3E}">
        <p14:creationId xmlns:p14="http://schemas.microsoft.com/office/powerpoint/2010/main" val="23229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4" grpId="0"/>
      <p:bldP spid="6" grpId="0"/>
      <p:bldP spid="7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RQ1: What is the impact of dataset complexity on different attacks?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6BF8-218D-504B-871C-10921F37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D3044-F4B1-984F-8816-587BD246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10" y="2543158"/>
            <a:ext cx="9523379" cy="2300014"/>
          </a:xfrm>
          <a:prstGeom prst="rect">
            <a:avLst/>
          </a:prstGeom>
        </p:spPr>
      </p:pic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DDC1F4DC-5C06-0741-B670-A8B558B70BA5}"/>
              </a:ext>
            </a:extLst>
          </p:cNvPr>
          <p:cNvSpPr/>
          <p:nvPr/>
        </p:nvSpPr>
        <p:spPr>
          <a:xfrm rot="19845392">
            <a:off x="2070876" y="3204747"/>
            <a:ext cx="1470991" cy="735496"/>
          </a:xfrm>
          <a:prstGeom prst="notchedRightArrow">
            <a:avLst/>
          </a:prstGeom>
          <a:solidFill>
            <a:schemeClr val="bg2">
              <a:lumMod val="90000"/>
              <a:shade val="30000"/>
              <a:satMod val="1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3EA81641-3C31-B349-B4C1-3A11282D581C}"/>
              </a:ext>
            </a:extLst>
          </p:cNvPr>
          <p:cNvSpPr/>
          <p:nvPr/>
        </p:nvSpPr>
        <p:spPr>
          <a:xfrm rot="2264453">
            <a:off x="9182110" y="3155043"/>
            <a:ext cx="1470991" cy="735496"/>
          </a:xfrm>
          <a:prstGeom prst="notchedRightArrow">
            <a:avLst/>
          </a:prstGeom>
          <a:solidFill>
            <a:schemeClr val="bg2">
              <a:lumMod val="90000"/>
              <a:shade val="30000"/>
              <a:satMod val="1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984F4955-8A4D-E041-9078-0B0544670A7D}"/>
              </a:ext>
            </a:extLst>
          </p:cNvPr>
          <p:cNvSpPr/>
          <p:nvPr/>
        </p:nvSpPr>
        <p:spPr>
          <a:xfrm rot="2264453">
            <a:off x="4487104" y="3155043"/>
            <a:ext cx="1470991" cy="735496"/>
          </a:xfrm>
          <a:prstGeom prst="notchedRightArrow">
            <a:avLst/>
          </a:prstGeom>
          <a:solidFill>
            <a:schemeClr val="bg2">
              <a:lumMod val="90000"/>
              <a:shade val="30000"/>
              <a:satMod val="1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RQ1: What is the impact of dataset complexity on different attacks?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18D9F9-CC97-1345-9B53-F908C04B29CB}"/>
              </a:ext>
            </a:extLst>
          </p:cNvPr>
          <p:cNvSpPr/>
          <p:nvPr/>
        </p:nvSpPr>
        <p:spPr>
          <a:xfrm>
            <a:off x="838200" y="2277900"/>
            <a:ext cx="10515600" cy="4213046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E4889-9265-5A42-AB18-9970DA45A0D4}"/>
              </a:ext>
            </a:extLst>
          </p:cNvPr>
          <p:cNvSpPr/>
          <p:nvPr/>
        </p:nvSpPr>
        <p:spPr>
          <a:xfrm>
            <a:off x="838200" y="2381418"/>
            <a:ext cx="10515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Overall, the complexity of the dataset does have a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significant</a:t>
            </a:r>
            <a:r>
              <a:rPr lang="en-US" sz="3200" dirty="0">
                <a:solidFill>
                  <a:schemeClr val="bg1"/>
                </a:solidFill>
              </a:rPr>
              <a:t> effect on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MemInf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ModInv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D75ED-C4DB-9245-A99E-7096B79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4DAD-AE6B-A84F-95A0-411D5A9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Research Questions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BAC6-F0FB-E348-B637-82747F8C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RQ1: What is the impact of dataset complexity on different attacks?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18D9F9-CC97-1345-9B53-F908C04B29CB}"/>
              </a:ext>
            </a:extLst>
          </p:cNvPr>
          <p:cNvSpPr/>
          <p:nvPr/>
        </p:nvSpPr>
        <p:spPr>
          <a:xfrm>
            <a:off x="838200" y="2277900"/>
            <a:ext cx="10515600" cy="4213046"/>
          </a:xfrm>
          <a:prstGeom prst="roundRect">
            <a:avLst>
              <a:gd name="adj" fmla="val 14136"/>
            </a:avLst>
          </a:prstGeom>
          <a:solidFill>
            <a:schemeClr val="tx1">
              <a:lumMod val="75000"/>
              <a:lumOff val="25000"/>
              <a:alpha val="9490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E4889-9265-5A42-AB18-9970DA45A0D4}"/>
              </a:ext>
            </a:extLst>
          </p:cNvPr>
          <p:cNvSpPr/>
          <p:nvPr/>
        </p:nvSpPr>
        <p:spPr>
          <a:xfrm>
            <a:off x="838200" y="2381418"/>
            <a:ext cx="10515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Overall, the complexity of the dataset does have a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</a:rPr>
              <a:t>significant</a:t>
            </a:r>
            <a:r>
              <a:rPr lang="en-US" sz="3200" dirty="0">
                <a:solidFill>
                  <a:schemeClr val="bg1"/>
                </a:solidFill>
              </a:rPr>
              <a:t> effect on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MemInf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ModInv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More complex datasets lead to 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better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MemInf</a:t>
            </a:r>
            <a:r>
              <a:rPr lang="en-US" sz="3200" b="1" dirty="0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 but worse </a:t>
            </a:r>
            <a:r>
              <a:rPr lang="en-US" sz="3200" b="1" dirty="0" err="1">
                <a:solidFill>
                  <a:srgbClr val="F6A472"/>
                </a:solidFill>
                <a:cs typeface="Arial" panose="020B0604020202020204" pitchFamily="34" charset="0"/>
                <a:sym typeface="Times New Roman"/>
              </a:rPr>
              <a:t>ModSteal</a:t>
            </a:r>
            <a:r>
              <a:rPr lang="en-US" sz="3200" dirty="0">
                <a:solidFill>
                  <a:schemeClr val="bg1"/>
                </a:solidFill>
              </a:rPr>
              <a:t> performance.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D90C-58A3-9944-814F-16486644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D45C-8067-7745-B44E-B66E898C0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10819</TotalTime>
  <Words>927</Words>
  <Application>Microsoft Macintosh PowerPoint</Application>
  <PresentationFormat>Widescreen</PresentationFormat>
  <Paragraphs>238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Bahnschrift</vt:lpstr>
      <vt:lpstr>Bahnschrift SemiBold Condensed</vt:lpstr>
      <vt:lpstr>Calibri</vt:lpstr>
      <vt:lpstr>Calibri Light</vt:lpstr>
      <vt:lpstr>Helvetica</vt:lpstr>
      <vt:lpstr>Helvetica Neue</vt:lpstr>
      <vt:lpstr>Office Theme</vt:lpstr>
      <vt:lpstr>ML-DOCTOR: Holistic Risk Assessment of Inference Attacks Against Machine Learning Models</vt:lpstr>
      <vt:lpstr>Background</vt:lpstr>
      <vt:lpstr>Motivation</vt:lpstr>
      <vt:lpstr>ML-Doctor Workflow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Defenses</vt:lpstr>
      <vt:lpstr>Defenses</vt:lpstr>
      <vt:lpstr>Defenses</vt:lpstr>
      <vt:lpstr>Defenses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ML-DOCTOR: Holistic Risk Assessment of Inference Attacks Against Machine Learning Models</dc:title>
  <dc:creator>Yugeng Liu</dc:creator>
  <cp:lastModifiedBy>Yugeng Liu</cp:lastModifiedBy>
  <cp:revision>26</cp:revision>
  <dcterms:created xsi:type="dcterms:W3CDTF">2022-06-30T11:55:57Z</dcterms:created>
  <dcterms:modified xsi:type="dcterms:W3CDTF">2022-09-05T12:59:59Z</dcterms:modified>
</cp:coreProperties>
</file>